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4"/>
  </p:notesMasterIdLst>
  <p:handoutMasterIdLst>
    <p:handoutMasterId r:id="rId55"/>
  </p:handoutMasterIdLst>
  <p:sldIdLst>
    <p:sldId id="256" r:id="rId2"/>
    <p:sldId id="304" r:id="rId3"/>
    <p:sldId id="319" r:id="rId4"/>
    <p:sldId id="318" r:id="rId5"/>
    <p:sldId id="339" r:id="rId6"/>
    <p:sldId id="340" r:id="rId7"/>
    <p:sldId id="317" r:id="rId8"/>
    <p:sldId id="316" r:id="rId9"/>
    <p:sldId id="315" r:id="rId10"/>
    <p:sldId id="348" r:id="rId11"/>
    <p:sldId id="320" r:id="rId12"/>
    <p:sldId id="321" r:id="rId13"/>
    <p:sldId id="322" r:id="rId14"/>
    <p:sldId id="309" r:id="rId15"/>
    <p:sldId id="344" r:id="rId16"/>
    <p:sldId id="281" r:id="rId17"/>
    <p:sldId id="307" r:id="rId18"/>
    <p:sldId id="345" r:id="rId19"/>
    <p:sldId id="323" r:id="rId20"/>
    <p:sldId id="295" r:id="rId21"/>
    <p:sldId id="308" r:id="rId22"/>
    <p:sldId id="350" r:id="rId23"/>
    <p:sldId id="324" r:id="rId24"/>
    <p:sldId id="325" r:id="rId25"/>
    <p:sldId id="331" r:id="rId26"/>
    <p:sldId id="329" r:id="rId27"/>
    <p:sldId id="327" r:id="rId28"/>
    <p:sldId id="328" r:id="rId29"/>
    <p:sldId id="332" r:id="rId30"/>
    <p:sldId id="351" r:id="rId31"/>
    <p:sldId id="260" r:id="rId32"/>
    <p:sldId id="330" r:id="rId33"/>
    <p:sldId id="334" r:id="rId34"/>
    <p:sldId id="342" r:id="rId35"/>
    <p:sldId id="336" r:id="rId36"/>
    <p:sldId id="337" r:id="rId37"/>
    <p:sldId id="338" r:id="rId38"/>
    <p:sldId id="352" r:id="rId39"/>
    <p:sldId id="310" r:id="rId40"/>
    <p:sldId id="353" r:id="rId41"/>
    <p:sldId id="354" r:id="rId42"/>
    <p:sldId id="272" r:id="rId43"/>
    <p:sldId id="346" r:id="rId44"/>
    <p:sldId id="262" r:id="rId45"/>
    <p:sldId id="293" r:id="rId46"/>
    <p:sldId id="270" r:id="rId47"/>
    <p:sldId id="279" r:id="rId48"/>
    <p:sldId id="294" r:id="rId49"/>
    <p:sldId id="335" r:id="rId50"/>
    <p:sldId id="347" r:id="rId51"/>
    <p:sldId id="349" r:id="rId52"/>
    <p:sldId id="356" r:id="rId5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8" autoAdjust="0"/>
    <p:restoredTop sz="91719" autoAdjust="0"/>
  </p:normalViewPr>
  <p:slideViewPr>
    <p:cSldViewPr snapToGrid="0" snapToObjects="1">
      <p:cViewPr>
        <p:scale>
          <a:sx n="118" d="100"/>
          <a:sy n="118" d="100"/>
        </p:scale>
        <p:origin x="-1494" y="3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899"/>
    </p:cViewPr>
  </p:sorterViewPr>
  <p:notesViewPr>
    <p:cSldViewPr snapToGrid="0" snapToObjects="1">
      <p:cViewPr varScale="1">
        <p:scale>
          <a:sx n="63" d="100"/>
          <a:sy n="63" d="100"/>
        </p:scale>
        <p:origin x="-2616"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239E7CE0-2E0F-46EA-8251-023E177188E0}" type="datetimeFigureOut">
              <a:rPr lang="en-US" smtClean="0"/>
              <a:t>6/16/2017</a:t>
            </a:fld>
            <a:endParaRPr lang="en-US"/>
          </a:p>
        </p:txBody>
      </p:sp>
      <p:sp>
        <p:nvSpPr>
          <p:cNvPr id="4" name="Footer Placeholder 3"/>
          <p:cNvSpPr>
            <a:spLocks noGrp="1"/>
          </p:cNvSpPr>
          <p:nvPr>
            <p:ph type="ftr" sz="quarter" idx="2"/>
          </p:nvPr>
        </p:nvSpPr>
        <p:spPr>
          <a:xfrm>
            <a:off x="1" y="8772526"/>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6"/>
            <a:ext cx="3038475" cy="461963"/>
          </a:xfrm>
          <a:prstGeom prst="rect">
            <a:avLst/>
          </a:prstGeom>
        </p:spPr>
        <p:txBody>
          <a:bodyPr vert="horz" lIns="91440" tIns="45720" rIns="91440" bIns="45720" rtlCol="0" anchor="b"/>
          <a:lstStyle>
            <a:lvl1pPr algn="r">
              <a:defRPr sz="1200"/>
            </a:lvl1pPr>
          </a:lstStyle>
          <a:p>
            <a:fld id="{BBFC520A-1A3D-48CE-8AA9-52C7C996F613}" type="slidenum">
              <a:rPr lang="en-US" smtClean="0"/>
              <a:t>‹#›</a:t>
            </a:fld>
            <a:endParaRPr lang="en-US"/>
          </a:p>
        </p:txBody>
      </p:sp>
    </p:spTree>
    <p:extLst>
      <p:ext uri="{BB962C8B-B14F-4D97-AF65-F5344CB8AC3E}">
        <p14:creationId xmlns:p14="http://schemas.microsoft.com/office/powerpoint/2010/main" val="183936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82ED6F4-A284-A84F-959D-69028D2D04AE}" type="datetimeFigureOut">
              <a:rPr lang="en-US" smtClean="0"/>
              <a:t>6/16/2017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28367F5D-93FD-D241-82E1-D514FEFC651A}" type="slidenum">
              <a:rPr lang="en-US" smtClean="0"/>
              <a:t>‹#›</a:t>
            </a:fld>
            <a:endParaRPr lang="en-US"/>
          </a:p>
        </p:txBody>
      </p:sp>
    </p:spTree>
    <p:extLst>
      <p:ext uri="{BB962C8B-B14F-4D97-AF65-F5344CB8AC3E}">
        <p14:creationId xmlns:p14="http://schemas.microsoft.com/office/powerpoint/2010/main" val="3290886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a:t>
            </a:fld>
            <a:endParaRPr lang="en-US"/>
          </a:p>
        </p:txBody>
      </p:sp>
    </p:spTree>
    <p:extLst>
      <p:ext uri="{BB962C8B-B14F-4D97-AF65-F5344CB8AC3E}">
        <p14:creationId xmlns:p14="http://schemas.microsoft.com/office/powerpoint/2010/main" val="367548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10</a:t>
            </a:fld>
            <a:endParaRPr lang="en-US"/>
          </a:p>
        </p:txBody>
      </p:sp>
    </p:spTree>
    <p:extLst>
      <p:ext uri="{BB962C8B-B14F-4D97-AF65-F5344CB8AC3E}">
        <p14:creationId xmlns:p14="http://schemas.microsoft.com/office/powerpoint/2010/main" val="161504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11</a:t>
            </a:fld>
            <a:endParaRPr lang="en-US"/>
          </a:p>
        </p:txBody>
      </p:sp>
    </p:spTree>
    <p:extLst>
      <p:ext uri="{BB962C8B-B14F-4D97-AF65-F5344CB8AC3E}">
        <p14:creationId xmlns:p14="http://schemas.microsoft.com/office/powerpoint/2010/main" val="318326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12</a:t>
            </a:fld>
            <a:endParaRPr lang="en-US"/>
          </a:p>
        </p:txBody>
      </p:sp>
    </p:spTree>
    <p:extLst>
      <p:ext uri="{BB962C8B-B14F-4D97-AF65-F5344CB8AC3E}">
        <p14:creationId xmlns:p14="http://schemas.microsoft.com/office/powerpoint/2010/main" val="2385164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13</a:t>
            </a:fld>
            <a:endParaRPr lang="en-US"/>
          </a:p>
        </p:txBody>
      </p:sp>
    </p:spTree>
    <p:extLst>
      <p:ext uri="{BB962C8B-B14F-4D97-AF65-F5344CB8AC3E}">
        <p14:creationId xmlns:p14="http://schemas.microsoft.com/office/powerpoint/2010/main" val="425411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14</a:t>
            </a:fld>
            <a:endParaRPr lang="en-US"/>
          </a:p>
        </p:txBody>
      </p:sp>
    </p:spTree>
    <p:extLst>
      <p:ext uri="{BB962C8B-B14F-4D97-AF65-F5344CB8AC3E}">
        <p14:creationId xmlns:p14="http://schemas.microsoft.com/office/powerpoint/2010/main" val="532307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15</a:t>
            </a:fld>
            <a:endParaRPr lang="en-US"/>
          </a:p>
        </p:txBody>
      </p:sp>
    </p:spTree>
    <p:extLst>
      <p:ext uri="{BB962C8B-B14F-4D97-AF65-F5344CB8AC3E}">
        <p14:creationId xmlns:p14="http://schemas.microsoft.com/office/powerpoint/2010/main" val="3302032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16</a:t>
            </a:fld>
            <a:endParaRPr lang="en-US"/>
          </a:p>
        </p:txBody>
      </p:sp>
    </p:spTree>
    <p:extLst>
      <p:ext uri="{BB962C8B-B14F-4D97-AF65-F5344CB8AC3E}">
        <p14:creationId xmlns:p14="http://schemas.microsoft.com/office/powerpoint/2010/main" val="253740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17</a:t>
            </a:fld>
            <a:endParaRPr lang="en-US"/>
          </a:p>
        </p:txBody>
      </p:sp>
    </p:spTree>
    <p:extLst>
      <p:ext uri="{BB962C8B-B14F-4D97-AF65-F5344CB8AC3E}">
        <p14:creationId xmlns:p14="http://schemas.microsoft.com/office/powerpoint/2010/main" val="400342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18</a:t>
            </a:fld>
            <a:endParaRPr lang="en-US"/>
          </a:p>
        </p:txBody>
      </p:sp>
    </p:spTree>
    <p:extLst>
      <p:ext uri="{BB962C8B-B14F-4D97-AF65-F5344CB8AC3E}">
        <p14:creationId xmlns:p14="http://schemas.microsoft.com/office/powerpoint/2010/main" val="1926266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 </a:t>
            </a:r>
          </a:p>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19</a:t>
            </a:fld>
            <a:endParaRPr lang="en-US"/>
          </a:p>
        </p:txBody>
      </p:sp>
    </p:spTree>
    <p:extLst>
      <p:ext uri="{BB962C8B-B14F-4D97-AF65-F5344CB8AC3E}">
        <p14:creationId xmlns:p14="http://schemas.microsoft.com/office/powerpoint/2010/main" val="197591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2</a:t>
            </a:fld>
            <a:endParaRPr lang="en-US"/>
          </a:p>
        </p:txBody>
      </p:sp>
    </p:spTree>
    <p:extLst>
      <p:ext uri="{BB962C8B-B14F-4D97-AF65-F5344CB8AC3E}">
        <p14:creationId xmlns:p14="http://schemas.microsoft.com/office/powerpoint/2010/main" val="2168561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20</a:t>
            </a:fld>
            <a:endParaRPr lang="en-US"/>
          </a:p>
        </p:txBody>
      </p:sp>
    </p:spTree>
    <p:extLst>
      <p:ext uri="{BB962C8B-B14F-4D97-AF65-F5344CB8AC3E}">
        <p14:creationId xmlns:p14="http://schemas.microsoft.com/office/powerpoint/2010/main" val="83988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21</a:t>
            </a:fld>
            <a:endParaRPr lang="en-US"/>
          </a:p>
        </p:txBody>
      </p:sp>
    </p:spTree>
    <p:extLst>
      <p:ext uri="{BB962C8B-B14F-4D97-AF65-F5344CB8AC3E}">
        <p14:creationId xmlns:p14="http://schemas.microsoft.com/office/powerpoint/2010/main" val="166714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22</a:t>
            </a:fld>
            <a:endParaRPr lang="en-US"/>
          </a:p>
        </p:txBody>
      </p:sp>
    </p:spTree>
    <p:extLst>
      <p:ext uri="{BB962C8B-B14F-4D97-AF65-F5344CB8AC3E}">
        <p14:creationId xmlns:p14="http://schemas.microsoft.com/office/powerpoint/2010/main" val="364887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23</a:t>
            </a:fld>
            <a:endParaRPr lang="en-US"/>
          </a:p>
        </p:txBody>
      </p:sp>
    </p:spTree>
    <p:extLst>
      <p:ext uri="{BB962C8B-B14F-4D97-AF65-F5344CB8AC3E}">
        <p14:creationId xmlns:p14="http://schemas.microsoft.com/office/powerpoint/2010/main" val="3599415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24</a:t>
            </a:fld>
            <a:endParaRPr lang="en-US"/>
          </a:p>
        </p:txBody>
      </p:sp>
    </p:spTree>
    <p:extLst>
      <p:ext uri="{BB962C8B-B14F-4D97-AF65-F5344CB8AC3E}">
        <p14:creationId xmlns:p14="http://schemas.microsoft.com/office/powerpoint/2010/main" val="4128994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25</a:t>
            </a:fld>
            <a:endParaRPr lang="en-US"/>
          </a:p>
        </p:txBody>
      </p:sp>
    </p:spTree>
    <p:extLst>
      <p:ext uri="{BB962C8B-B14F-4D97-AF65-F5344CB8AC3E}">
        <p14:creationId xmlns:p14="http://schemas.microsoft.com/office/powerpoint/2010/main" val="1238798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26</a:t>
            </a:fld>
            <a:endParaRPr lang="en-US"/>
          </a:p>
        </p:txBody>
      </p:sp>
    </p:spTree>
    <p:extLst>
      <p:ext uri="{BB962C8B-B14F-4D97-AF65-F5344CB8AC3E}">
        <p14:creationId xmlns:p14="http://schemas.microsoft.com/office/powerpoint/2010/main" val="216503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96865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28</a:t>
            </a:fld>
            <a:endParaRPr lang="en-US"/>
          </a:p>
        </p:txBody>
      </p:sp>
    </p:spTree>
    <p:extLst>
      <p:ext uri="{BB962C8B-B14F-4D97-AF65-F5344CB8AC3E}">
        <p14:creationId xmlns:p14="http://schemas.microsoft.com/office/powerpoint/2010/main" val="3364085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29</a:t>
            </a:fld>
            <a:endParaRPr lang="en-US"/>
          </a:p>
        </p:txBody>
      </p:sp>
    </p:spTree>
    <p:extLst>
      <p:ext uri="{BB962C8B-B14F-4D97-AF65-F5344CB8AC3E}">
        <p14:creationId xmlns:p14="http://schemas.microsoft.com/office/powerpoint/2010/main" val="350443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a:t>
            </a:fld>
            <a:endParaRPr lang="en-US"/>
          </a:p>
        </p:txBody>
      </p:sp>
    </p:spTree>
    <p:extLst>
      <p:ext uri="{BB962C8B-B14F-4D97-AF65-F5344CB8AC3E}">
        <p14:creationId xmlns:p14="http://schemas.microsoft.com/office/powerpoint/2010/main" val="4097620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30</a:t>
            </a:fld>
            <a:endParaRPr lang="en-US"/>
          </a:p>
        </p:txBody>
      </p:sp>
    </p:spTree>
    <p:extLst>
      <p:ext uri="{BB962C8B-B14F-4D97-AF65-F5344CB8AC3E}">
        <p14:creationId xmlns:p14="http://schemas.microsoft.com/office/powerpoint/2010/main" val="1909684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31</a:t>
            </a:fld>
            <a:endParaRPr lang="en-US"/>
          </a:p>
        </p:txBody>
      </p:sp>
    </p:spTree>
    <p:extLst>
      <p:ext uri="{BB962C8B-B14F-4D97-AF65-F5344CB8AC3E}">
        <p14:creationId xmlns:p14="http://schemas.microsoft.com/office/powerpoint/2010/main" val="2956989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32</a:t>
            </a:fld>
            <a:endParaRPr lang="en-US"/>
          </a:p>
        </p:txBody>
      </p:sp>
    </p:spTree>
    <p:extLst>
      <p:ext uri="{BB962C8B-B14F-4D97-AF65-F5344CB8AC3E}">
        <p14:creationId xmlns:p14="http://schemas.microsoft.com/office/powerpoint/2010/main" val="1329972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33</a:t>
            </a:fld>
            <a:endParaRPr lang="en-US"/>
          </a:p>
        </p:txBody>
      </p:sp>
    </p:spTree>
    <p:extLst>
      <p:ext uri="{BB962C8B-B14F-4D97-AF65-F5344CB8AC3E}">
        <p14:creationId xmlns:p14="http://schemas.microsoft.com/office/powerpoint/2010/main" val="2663423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34</a:t>
            </a:fld>
            <a:endParaRPr lang="en-US"/>
          </a:p>
        </p:txBody>
      </p:sp>
    </p:spTree>
    <p:extLst>
      <p:ext uri="{BB962C8B-B14F-4D97-AF65-F5344CB8AC3E}">
        <p14:creationId xmlns:p14="http://schemas.microsoft.com/office/powerpoint/2010/main" val="792625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35</a:t>
            </a:fld>
            <a:endParaRPr lang="en-US"/>
          </a:p>
        </p:txBody>
      </p:sp>
    </p:spTree>
    <p:extLst>
      <p:ext uri="{BB962C8B-B14F-4D97-AF65-F5344CB8AC3E}">
        <p14:creationId xmlns:p14="http://schemas.microsoft.com/office/powerpoint/2010/main" val="1365275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36</a:t>
            </a:fld>
            <a:endParaRPr lang="en-US"/>
          </a:p>
        </p:txBody>
      </p:sp>
    </p:spTree>
    <p:extLst>
      <p:ext uri="{BB962C8B-B14F-4D97-AF65-F5344CB8AC3E}">
        <p14:creationId xmlns:p14="http://schemas.microsoft.com/office/powerpoint/2010/main" val="3548550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37</a:t>
            </a:fld>
            <a:endParaRPr lang="en-US"/>
          </a:p>
        </p:txBody>
      </p:sp>
    </p:spTree>
    <p:extLst>
      <p:ext uri="{BB962C8B-B14F-4D97-AF65-F5344CB8AC3E}">
        <p14:creationId xmlns:p14="http://schemas.microsoft.com/office/powerpoint/2010/main" val="4023014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38</a:t>
            </a:fld>
            <a:endParaRPr lang="en-US"/>
          </a:p>
        </p:txBody>
      </p:sp>
    </p:spTree>
    <p:extLst>
      <p:ext uri="{BB962C8B-B14F-4D97-AF65-F5344CB8AC3E}">
        <p14:creationId xmlns:p14="http://schemas.microsoft.com/office/powerpoint/2010/main" val="1024705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39</a:t>
            </a:fld>
            <a:endParaRPr lang="en-US"/>
          </a:p>
        </p:txBody>
      </p:sp>
    </p:spTree>
    <p:extLst>
      <p:ext uri="{BB962C8B-B14F-4D97-AF65-F5344CB8AC3E}">
        <p14:creationId xmlns:p14="http://schemas.microsoft.com/office/powerpoint/2010/main" val="102730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a:t>
            </a:fld>
            <a:endParaRPr lang="en-US"/>
          </a:p>
        </p:txBody>
      </p:sp>
    </p:spTree>
    <p:extLst>
      <p:ext uri="{BB962C8B-B14F-4D97-AF65-F5344CB8AC3E}">
        <p14:creationId xmlns:p14="http://schemas.microsoft.com/office/powerpoint/2010/main" val="666969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40</a:t>
            </a:fld>
            <a:endParaRPr lang="en-US"/>
          </a:p>
        </p:txBody>
      </p:sp>
    </p:spTree>
    <p:extLst>
      <p:ext uri="{BB962C8B-B14F-4D97-AF65-F5344CB8AC3E}">
        <p14:creationId xmlns:p14="http://schemas.microsoft.com/office/powerpoint/2010/main" val="4115794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41</a:t>
            </a:fld>
            <a:endParaRPr lang="en-US"/>
          </a:p>
        </p:txBody>
      </p:sp>
    </p:spTree>
    <p:extLst>
      <p:ext uri="{BB962C8B-B14F-4D97-AF65-F5344CB8AC3E}">
        <p14:creationId xmlns:p14="http://schemas.microsoft.com/office/powerpoint/2010/main" val="249834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42</a:t>
            </a:fld>
            <a:endParaRPr lang="en-US"/>
          </a:p>
        </p:txBody>
      </p:sp>
    </p:spTree>
    <p:extLst>
      <p:ext uri="{BB962C8B-B14F-4D97-AF65-F5344CB8AC3E}">
        <p14:creationId xmlns:p14="http://schemas.microsoft.com/office/powerpoint/2010/main" val="3383138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43</a:t>
            </a:fld>
            <a:endParaRPr lang="en-US"/>
          </a:p>
        </p:txBody>
      </p:sp>
    </p:spTree>
    <p:extLst>
      <p:ext uri="{BB962C8B-B14F-4D97-AF65-F5344CB8AC3E}">
        <p14:creationId xmlns:p14="http://schemas.microsoft.com/office/powerpoint/2010/main" val="3976733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44</a:t>
            </a:fld>
            <a:endParaRPr lang="en-US"/>
          </a:p>
        </p:txBody>
      </p:sp>
    </p:spTree>
    <p:extLst>
      <p:ext uri="{BB962C8B-B14F-4D97-AF65-F5344CB8AC3E}">
        <p14:creationId xmlns:p14="http://schemas.microsoft.com/office/powerpoint/2010/main" val="187306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45</a:t>
            </a:fld>
            <a:endParaRPr lang="en-US"/>
          </a:p>
        </p:txBody>
      </p:sp>
    </p:spTree>
    <p:extLst>
      <p:ext uri="{BB962C8B-B14F-4D97-AF65-F5344CB8AC3E}">
        <p14:creationId xmlns:p14="http://schemas.microsoft.com/office/powerpoint/2010/main" val="4265073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46</a:t>
            </a:fld>
            <a:endParaRPr lang="en-US"/>
          </a:p>
        </p:txBody>
      </p:sp>
    </p:spTree>
    <p:extLst>
      <p:ext uri="{BB962C8B-B14F-4D97-AF65-F5344CB8AC3E}">
        <p14:creationId xmlns:p14="http://schemas.microsoft.com/office/powerpoint/2010/main" val="3437068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47</a:t>
            </a:fld>
            <a:endParaRPr lang="en-US"/>
          </a:p>
        </p:txBody>
      </p:sp>
    </p:spTree>
    <p:extLst>
      <p:ext uri="{BB962C8B-B14F-4D97-AF65-F5344CB8AC3E}">
        <p14:creationId xmlns:p14="http://schemas.microsoft.com/office/powerpoint/2010/main" val="368457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48</a:t>
            </a:fld>
            <a:endParaRPr lang="en-US"/>
          </a:p>
        </p:txBody>
      </p:sp>
    </p:spTree>
    <p:extLst>
      <p:ext uri="{BB962C8B-B14F-4D97-AF65-F5344CB8AC3E}">
        <p14:creationId xmlns:p14="http://schemas.microsoft.com/office/powerpoint/2010/main" val="1231689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treatment letters can be tweaked</a:t>
            </a:r>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49</a:t>
            </a:fld>
            <a:endParaRPr lang="en-US"/>
          </a:p>
        </p:txBody>
      </p:sp>
    </p:spTree>
    <p:extLst>
      <p:ext uri="{BB962C8B-B14F-4D97-AF65-F5344CB8AC3E}">
        <p14:creationId xmlns:p14="http://schemas.microsoft.com/office/powerpoint/2010/main" val="213216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5</a:t>
            </a:fld>
            <a:endParaRPr lang="en-US"/>
          </a:p>
        </p:txBody>
      </p:sp>
    </p:spTree>
    <p:extLst>
      <p:ext uri="{BB962C8B-B14F-4D97-AF65-F5344CB8AC3E}">
        <p14:creationId xmlns:p14="http://schemas.microsoft.com/office/powerpoint/2010/main" val="3267145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50</a:t>
            </a:fld>
            <a:endParaRPr lang="en-US"/>
          </a:p>
        </p:txBody>
      </p:sp>
    </p:spTree>
    <p:extLst>
      <p:ext uri="{BB962C8B-B14F-4D97-AF65-F5344CB8AC3E}">
        <p14:creationId xmlns:p14="http://schemas.microsoft.com/office/powerpoint/2010/main" val="17506297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51</a:t>
            </a:fld>
            <a:endParaRPr lang="en-US"/>
          </a:p>
        </p:txBody>
      </p:sp>
    </p:spTree>
    <p:extLst>
      <p:ext uri="{BB962C8B-B14F-4D97-AF65-F5344CB8AC3E}">
        <p14:creationId xmlns:p14="http://schemas.microsoft.com/office/powerpoint/2010/main" val="4189315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52</a:t>
            </a:fld>
            <a:endParaRPr lang="en-US"/>
          </a:p>
        </p:txBody>
      </p:sp>
    </p:spTree>
    <p:extLst>
      <p:ext uri="{BB962C8B-B14F-4D97-AF65-F5344CB8AC3E}">
        <p14:creationId xmlns:p14="http://schemas.microsoft.com/office/powerpoint/2010/main" val="145572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6</a:t>
            </a:fld>
            <a:endParaRPr lang="en-US"/>
          </a:p>
        </p:txBody>
      </p:sp>
    </p:spTree>
    <p:extLst>
      <p:ext uri="{BB962C8B-B14F-4D97-AF65-F5344CB8AC3E}">
        <p14:creationId xmlns:p14="http://schemas.microsoft.com/office/powerpoint/2010/main" val="244210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7</a:t>
            </a:fld>
            <a:endParaRPr lang="en-US"/>
          </a:p>
        </p:txBody>
      </p:sp>
    </p:spTree>
    <p:extLst>
      <p:ext uri="{BB962C8B-B14F-4D97-AF65-F5344CB8AC3E}">
        <p14:creationId xmlns:p14="http://schemas.microsoft.com/office/powerpoint/2010/main" val="6843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67F5D-93FD-D241-82E1-D514FEFC651A}" type="slidenum">
              <a:rPr lang="en-US" smtClean="0"/>
              <a:t>8</a:t>
            </a:fld>
            <a:endParaRPr lang="en-US"/>
          </a:p>
        </p:txBody>
      </p:sp>
    </p:spTree>
    <p:extLst>
      <p:ext uri="{BB962C8B-B14F-4D97-AF65-F5344CB8AC3E}">
        <p14:creationId xmlns:p14="http://schemas.microsoft.com/office/powerpoint/2010/main" val="372554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7F5D-93FD-D241-82E1-D514FEFC651A}" type="slidenum">
              <a:rPr lang="en-US" smtClean="0"/>
              <a:t>9</a:t>
            </a:fld>
            <a:endParaRPr lang="en-US"/>
          </a:p>
        </p:txBody>
      </p:sp>
    </p:spTree>
    <p:extLst>
      <p:ext uri="{BB962C8B-B14F-4D97-AF65-F5344CB8AC3E}">
        <p14:creationId xmlns:p14="http://schemas.microsoft.com/office/powerpoint/2010/main" val="400772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D52608-D815-4AE0-BC4B-296BE086F5AB}"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6D507-5003-498A-82A0-529CEA51953C}"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7657A96-6221-4225-ABF5-E1F949A4F583}"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50D5F-4A49-4FB5-859E-B701D02DADE6}"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5B1AE-1F92-406E-BB35-EDBF508F55A0}"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00A33E-479B-40C6-B0D0-2EF2B487DDE2}"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476426-EA3C-40EB-86B3-BC0F8D28A9A9}" type="datetime1">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9962D-99E8-487A-87DA-1BC2A87CAA23}" type="datetime1">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562252C-6CC9-4F29-9F79-335BC60AB3D6}" type="datetime1">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D264C5A-9B30-4742-8F19-28120E57E341}"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0DF64-227E-446E-9E02-99BF757E2F18}"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A3731BC-CEBB-433B-A0DF-B4D3466C6538}" type="datetime1">
              <a:rPr lang="en-US" smtClean="0"/>
              <a:t>6/16/2017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heyannette.com/wp-content/uploads/2017/03/Charepoo-Dahnad-safe-have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govt.westlaw.com/azrules/Document/NE2E1D730D63011DFBEA8ABF3F81D86F7?viewType=FullText&amp;originationContext=documenttoc&amp;transitionType=CategoryPageItem&amp;contextData=(sc.Default)" TargetMode="External"/><Relationship Id="rId4" Type="http://schemas.openxmlformats.org/officeDocument/2006/relationships/hyperlink" Target="http://www.azleg.gov/viewdocument/?docName=http://www.azleg.gov/ars/25/00408.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zleg.gov/ars/13/03620.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SAFE HAVEN THERAPY</a:t>
            </a:r>
            <a:endParaRPr lang="en-US" dirty="0">
              <a:solidFill>
                <a:schemeClr val="tx1"/>
              </a:solidFill>
            </a:endParaRPr>
          </a:p>
        </p:txBody>
      </p:sp>
      <p:sp>
        <p:nvSpPr>
          <p:cNvPr id="3" name="Subtitle 2"/>
          <p:cNvSpPr>
            <a:spLocks noGrp="1"/>
          </p:cNvSpPr>
          <p:nvPr>
            <p:ph type="body" idx="1"/>
          </p:nvPr>
        </p:nvSpPr>
        <p:spPr/>
        <p:txBody>
          <a:bodyPr>
            <a:normAutofit/>
          </a:bodyPr>
          <a:lstStyle/>
          <a:p>
            <a:endParaRPr lang="en-US" dirty="0"/>
          </a:p>
        </p:txBody>
      </p:sp>
      <p:sp>
        <p:nvSpPr>
          <p:cNvPr id="4" name="Content Placeholder 3"/>
          <p:cNvSpPr>
            <a:spLocks noGrp="1"/>
          </p:cNvSpPr>
          <p:nvPr>
            <p:ph sz="half" idx="2"/>
          </p:nvPr>
        </p:nvSpPr>
        <p:spPr>
          <a:xfrm>
            <a:off x="677332" y="2833352"/>
            <a:ext cx="3820055" cy="3292811"/>
          </a:xfrm>
        </p:spPr>
        <p:txBody>
          <a:bodyPr/>
          <a:lstStyle/>
          <a:p>
            <a:pPr marL="0" indent="0">
              <a:buNone/>
            </a:pPr>
            <a:r>
              <a:rPr lang="en-US" dirty="0" smtClean="0">
                <a:solidFill>
                  <a:schemeClr val="tx1"/>
                </a:solidFill>
              </a:rPr>
              <a:t>THOMAS </a:t>
            </a:r>
            <a:r>
              <a:rPr lang="en-US" dirty="0">
                <a:solidFill>
                  <a:schemeClr val="tx1"/>
                </a:solidFill>
              </a:rPr>
              <a:t>M. BRUNNER, </a:t>
            </a:r>
            <a:r>
              <a:rPr lang="en-US" dirty="0" smtClean="0">
                <a:solidFill>
                  <a:schemeClr val="tx1"/>
                </a:solidFill>
              </a:rPr>
              <a:t>PHD</a:t>
            </a:r>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p>
        </p:txBody>
      </p:sp>
      <p:sp>
        <p:nvSpPr>
          <p:cNvPr id="5" name="Text Placeholder 4"/>
          <p:cNvSpPr>
            <a:spLocks noGrp="1"/>
          </p:cNvSpPr>
          <p:nvPr>
            <p:ph type="body" sz="quarter" idx="3"/>
          </p:nvPr>
        </p:nvSpPr>
        <p:spPr/>
        <p:txBody>
          <a:bodyPr>
            <a:normAutofit fontScale="77500" lnSpcReduction="20000"/>
          </a:bodyPr>
          <a:lstStyle/>
          <a:p>
            <a:endParaRPr lang="en-US" dirty="0" smtClean="0">
              <a:solidFill>
                <a:schemeClr val="tx1"/>
              </a:solidFill>
            </a:endParaRPr>
          </a:p>
          <a:p>
            <a:r>
              <a:rPr lang="en-US" dirty="0" smtClean="0">
                <a:solidFill>
                  <a:schemeClr val="tx1"/>
                </a:solidFill>
              </a:rPr>
              <a:t>          JAMIE </a:t>
            </a:r>
            <a:r>
              <a:rPr lang="en-US" dirty="0">
                <a:solidFill>
                  <a:schemeClr val="tx1"/>
                </a:solidFill>
              </a:rPr>
              <a:t>L. PICUS, PSYD</a:t>
            </a:r>
          </a:p>
          <a:p>
            <a:endParaRPr lang="en-US" dirty="0"/>
          </a:p>
        </p:txBody>
      </p:sp>
      <p:sp>
        <p:nvSpPr>
          <p:cNvPr id="6" name="Content Placeholder 5"/>
          <p:cNvSpPr>
            <a:spLocks noGrp="1"/>
          </p:cNvSpPr>
          <p:nvPr>
            <p:ph sz="quarter" idx="4"/>
          </p:nvPr>
        </p:nvSpPr>
        <p:spPr/>
        <p:txBody>
          <a:bodyPr/>
          <a:lstStyle/>
          <a:p>
            <a:endParaRPr lang="en-US"/>
          </a:p>
        </p:txBody>
      </p:sp>
      <p:pic>
        <p:nvPicPr>
          <p:cNvPr id="2050" name="Picture 2" descr="C:\Users\User\Dropbox\A_Images_and_photos\iStock_000082208615_Large_unhappychil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79562" y="3360413"/>
            <a:ext cx="5248140" cy="338834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87D7A59-36E2-48B9-B146-C1E59501F63F}" type="slidenum">
              <a:rPr lang="en-US" smtClean="0"/>
              <a:pPr/>
              <a:t>1</a:t>
            </a:fld>
            <a:endParaRPr lang="en-US"/>
          </a:p>
        </p:txBody>
      </p:sp>
    </p:spTree>
    <p:extLst>
      <p:ext uri="{BB962C8B-B14F-4D97-AF65-F5344CB8AC3E}">
        <p14:creationId xmlns:p14="http://schemas.microsoft.com/office/powerpoint/2010/main" val="298591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How each Parent Views Therapist</a:t>
            </a:r>
            <a:endParaRPr lang="en-US" dirty="0">
              <a:solidFill>
                <a:schemeClr val="tx1"/>
              </a:solidFill>
            </a:endParaRPr>
          </a:p>
        </p:txBody>
      </p:sp>
      <p:sp>
        <p:nvSpPr>
          <p:cNvPr id="4" name="Text Placeholder 3"/>
          <p:cNvSpPr>
            <a:spLocks noGrp="1"/>
          </p:cNvSpPr>
          <p:nvPr>
            <p:ph type="body" idx="1"/>
          </p:nvPr>
        </p:nvSpPr>
        <p:spPr/>
        <p:txBody>
          <a:bodyPr/>
          <a:lstStyle/>
          <a:p>
            <a:endParaRPr lang="en-US"/>
          </a:p>
        </p:txBody>
      </p:sp>
      <p:sp>
        <p:nvSpPr>
          <p:cNvPr id="2" name="Content Placeholder 1"/>
          <p:cNvSpPr>
            <a:spLocks noGrp="1"/>
          </p:cNvSpPr>
          <p:nvPr>
            <p:ph sz="half" idx="2"/>
          </p:nvPr>
        </p:nvSpPr>
        <p:spPr>
          <a:xfrm>
            <a:off x="-10578" y="2678113"/>
            <a:ext cx="4497387" cy="4179886"/>
          </a:xfrm>
        </p:spPr>
        <p:txBody>
          <a:bodyPr/>
          <a:lstStyle/>
          <a:p>
            <a:pPr marL="0" indent="0">
              <a:buNone/>
            </a:pPr>
            <a:r>
              <a:rPr lang="en-US" dirty="0" smtClean="0"/>
              <a:t>Degree of rapport widely varies</a:t>
            </a:r>
          </a:p>
          <a:p>
            <a:pPr marL="0" indent="0">
              <a:buNone/>
            </a:pPr>
            <a:endParaRPr lang="en-US" dirty="0" smtClean="0"/>
          </a:p>
          <a:p>
            <a:pPr marL="0" indent="0">
              <a:buNone/>
            </a:pPr>
            <a:r>
              <a:rPr lang="en-US" dirty="0" smtClean="0"/>
              <a:t>Rarely do both parents fully support throughout </a:t>
            </a:r>
          </a:p>
          <a:p>
            <a:pPr marL="0" indent="0">
              <a:buNone/>
            </a:pPr>
            <a:endParaRPr lang="en-US" dirty="0" smtClean="0"/>
          </a:p>
          <a:p>
            <a:pPr marL="0" indent="0">
              <a:buNone/>
            </a:pPr>
            <a:r>
              <a:rPr lang="en-US" dirty="0" smtClean="0"/>
              <a:t>See them as a “rival” or “threat”</a:t>
            </a:r>
          </a:p>
          <a:p>
            <a:pPr marL="0" indent="0">
              <a:buNone/>
            </a:pPr>
            <a:endParaRPr lang="en-US" dirty="0" smtClean="0"/>
          </a:p>
          <a:p>
            <a:pPr marL="0" indent="0">
              <a:buNone/>
            </a:pPr>
            <a:r>
              <a:rPr lang="en-US" dirty="0" smtClean="0"/>
              <a:t>Constant scrutinizing</a:t>
            </a:r>
          </a:p>
          <a:p>
            <a:pPr marL="0" indent="0">
              <a:buNone/>
            </a:pPr>
            <a:endParaRPr lang="en-US" dirty="0"/>
          </a:p>
          <a:p>
            <a:pPr marL="0" indent="0">
              <a:buNone/>
            </a:pPr>
            <a:r>
              <a:rPr lang="en-US" dirty="0" smtClean="0"/>
              <a:t>Major differences b/t forensic therapy and traditional therapy (See handout) </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7" name="Picture 3" descr="C:\Users\User\Dropbox\A_Images_and_photos\4_stages_of_colle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86809" y="3429000"/>
            <a:ext cx="4672869" cy="329593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87D7A59-36E2-48B9-B146-C1E59501F63F}" type="slidenum">
              <a:rPr lang="en-US" smtClean="0"/>
              <a:pPr/>
              <a:t>10</a:t>
            </a:fld>
            <a:endParaRPr lang="en-US"/>
          </a:p>
        </p:txBody>
      </p:sp>
    </p:spTree>
    <p:extLst>
      <p:ext uri="{BB962C8B-B14F-4D97-AF65-F5344CB8AC3E}">
        <p14:creationId xmlns:p14="http://schemas.microsoft.com/office/powerpoint/2010/main" val="394216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Title 3"/>
          <p:cNvSpPr>
            <a:spLocks noGrp="1"/>
          </p:cNvSpPr>
          <p:nvPr>
            <p:ph type="title"/>
          </p:nvPr>
        </p:nvSpPr>
        <p:spPr>
          <a:xfrm>
            <a:off x="457200" y="338327"/>
            <a:ext cx="8229600" cy="1335927"/>
          </a:xfrm>
        </p:spPr>
        <p:txBody>
          <a:bodyPr>
            <a:normAutofit fontScale="90000"/>
          </a:bodyPr>
          <a:lstStyle/>
          <a:p>
            <a:r>
              <a:rPr lang="en-US" dirty="0" smtClean="0">
                <a:solidFill>
                  <a:schemeClr val="tx1"/>
                </a:solidFill>
              </a:rPr>
              <a:t>Core Idea &amp; Child “Therapeutic Due Process”</a:t>
            </a:r>
            <a:endParaRPr lang="en-US" dirty="0">
              <a:solidFill>
                <a:schemeClr val="tx1"/>
              </a:solidFill>
            </a:endParaRPr>
          </a:p>
        </p:txBody>
      </p:sp>
      <p:pic>
        <p:nvPicPr>
          <p:cNvPr id="4098" name="Picture 2" descr="C:\Users\User\Dropbox\A_Presentations_and_Resources\actual presentations\Forensic\State Bar_La_Paloma_6_2017\Powerpoint\images\9_iStock_000061575002_Large_sweetspo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0" y="2194560"/>
            <a:ext cx="9137560" cy="46634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7D7A59-36E2-48B9-B146-C1E59501F63F}" type="slidenum">
              <a:rPr lang="en-US" smtClean="0"/>
              <a:pPr/>
              <a:t>11</a:t>
            </a:fld>
            <a:endParaRPr lang="en-US"/>
          </a:p>
        </p:txBody>
      </p:sp>
    </p:spTree>
    <p:extLst>
      <p:ext uri="{BB962C8B-B14F-4D97-AF65-F5344CB8AC3E}">
        <p14:creationId xmlns:p14="http://schemas.microsoft.com/office/powerpoint/2010/main" val="194302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Psychologist, social worker, counselor, etc.</a:t>
            </a:r>
          </a:p>
          <a:p>
            <a:r>
              <a:rPr lang="en-US" dirty="0" smtClean="0"/>
              <a:t>Safe Haven/Safe Harbor counselor</a:t>
            </a:r>
          </a:p>
          <a:p>
            <a:r>
              <a:rPr lang="en-US" dirty="0" smtClean="0"/>
              <a:t>Court Interventionist</a:t>
            </a:r>
          </a:p>
          <a:p>
            <a:r>
              <a:rPr lang="en-US" dirty="0" smtClean="0"/>
              <a:t>Court Appointed therapist</a:t>
            </a:r>
          </a:p>
          <a:p>
            <a:endParaRPr lang="en-US" dirty="0"/>
          </a:p>
        </p:txBody>
      </p:sp>
      <p:sp>
        <p:nvSpPr>
          <p:cNvPr id="4" name="Title 3"/>
          <p:cNvSpPr>
            <a:spLocks noGrp="1"/>
          </p:cNvSpPr>
          <p:nvPr>
            <p:ph type="title"/>
          </p:nvPr>
        </p:nvSpPr>
        <p:spPr/>
        <p:txBody>
          <a:bodyPr>
            <a:normAutofit/>
          </a:bodyPr>
          <a:lstStyle/>
          <a:p>
            <a:r>
              <a:rPr lang="en-US" dirty="0" smtClean="0">
                <a:solidFill>
                  <a:schemeClr val="tx1"/>
                </a:solidFill>
              </a:rPr>
              <a:t>No matter who is doing it….</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687D7A59-36E2-48B9-B146-C1E59501F63F}" type="slidenum">
              <a:rPr lang="en-US" smtClean="0"/>
              <a:pPr/>
              <a:t>12</a:t>
            </a:fld>
            <a:endParaRPr lang="en-US"/>
          </a:p>
        </p:txBody>
      </p:sp>
    </p:spTree>
    <p:extLst>
      <p:ext uri="{BB962C8B-B14F-4D97-AF65-F5344CB8AC3E}">
        <p14:creationId xmlns:p14="http://schemas.microsoft.com/office/powerpoint/2010/main" val="189464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Will not exploit vulnerability</a:t>
            </a:r>
          </a:p>
          <a:p>
            <a:r>
              <a:rPr lang="en-US" dirty="0" smtClean="0"/>
              <a:t>Will not violate trust </a:t>
            </a:r>
          </a:p>
          <a:p>
            <a:r>
              <a:rPr lang="en-US" dirty="0" smtClean="0"/>
              <a:t>Will not break promise of confidentiality</a:t>
            </a:r>
          </a:p>
          <a:p>
            <a:r>
              <a:rPr lang="en-US" dirty="0" smtClean="0"/>
              <a:t>Be loyal </a:t>
            </a:r>
          </a:p>
          <a:p>
            <a:pPr lvl="1"/>
            <a:r>
              <a:rPr lang="en-US" dirty="0" smtClean="0"/>
              <a:t>Leads to disclosing trauma, secrets, </a:t>
            </a:r>
          </a:p>
          <a:p>
            <a:pPr lvl="1"/>
            <a:r>
              <a:rPr lang="en-US" dirty="0" smtClean="0"/>
              <a:t>Facilitates corrective cognitive/emotional experiences</a:t>
            </a:r>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What is child therapeutic </a:t>
            </a:r>
            <a:br>
              <a:rPr lang="en-US" dirty="0" smtClean="0">
                <a:solidFill>
                  <a:schemeClr val="tx1"/>
                </a:solidFill>
              </a:rPr>
            </a:br>
            <a:r>
              <a:rPr lang="en-US" u="sng" dirty="0" smtClean="0">
                <a:solidFill>
                  <a:schemeClr val="tx1"/>
                </a:solidFill>
              </a:rPr>
              <a:t>Due Process? </a:t>
            </a:r>
            <a:endParaRPr lang="en-US" u="sng"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13</a:t>
            </a:fld>
            <a:endParaRPr lang="en-US"/>
          </a:p>
        </p:txBody>
      </p:sp>
    </p:spTree>
    <p:extLst>
      <p:ext uri="{BB962C8B-B14F-4D97-AF65-F5344CB8AC3E}">
        <p14:creationId xmlns:p14="http://schemas.microsoft.com/office/powerpoint/2010/main" val="362779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Relationship</a:t>
            </a:r>
            <a:r>
              <a:rPr lang="en-US" dirty="0" smtClean="0"/>
              <a:t> b/t </a:t>
            </a:r>
            <a:r>
              <a:rPr lang="en-US" dirty="0"/>
              <a:t>patient and </a:t>
            </a:r>
            <a:r>
              <a:rPr lang="en-US" dirty="0" smtClean="0"/>
              <a:t>therapist</a:t>
            </a:r>
          </a:p>
          <a:p>
            <a:r>
              <a:rPr lang="en-US" dirty="0" smtClean="0"/>
              <a:t>Level of trust </a:t>
            </a:r>
          </a:p>
          <a:p>
            <a:r>
              <a:rPr lang="en-US" dirty="0" smtClean="0"/>
              <a:t>How </a:t>
            </a:r>
            <a:r>
              <a:rPr lang="en-US" b="1" dirty="0" smtClean="0"/>
              <a:t>feel</a:t>
            </a:r>
            <a:r>
              <a:rPr lang="en-US" dirty="0" smtClean="0"/>
              <a:t> about therapist</a:t>
            </a:r>
          </a:p>
          <a:p>
            <a:r>
              <a:rPr lang="en-US" dirty="0" smtClean="0"/>
              <a:t>There must be skillful development of: </a:t>
            </a:r>
          </a:p>
          <a:p>
            <a:pPr lvl="1"/>
            <a:r>
              <a:rPr lang="en-US" dirty="0" smtClean="0"/>
              <a:t>true understanding</a:t>
            </a:r>
          </a:p>
          <a:p>
            <a:pPr lvl="1"/>
            <a:r>
              <a:rPr lang="en-US" dirty="0" smtClean="0"/>
              <a:t>genuine interest</a:t>
            </a:r>
          </a:p>
          <a:p>
            <a:pPr lvl="1"/>
            <a:r>
              <a:rPr lang="en-US" dirty="0" smtClean="0"/>
              <a:t>common goals</a:t>
            </a:r>
          </a:p>
          <a:p>
            <a:pPr lvl="1"/>
            <a:r>
              <a:rPr lang="en-US" dirty="0" smtClean="0"/>
              <a:t>provides </a:t>
            </a:r>
            <a:r>
              <a:rPr lang="en-US" dirty="0"/>
              <a:t>comfort </a:t>
            </a:r>
            <a:r>
              <a:rPr lang="en-US" dirty="0" smtClean="0"/>
              <a:t>&amp; keep secrets</a:t>
            </a:r>
          </a:p>
          <a:p>
            <a:pPr lvl="1"/>
            <a:endParaRPr lang="en-US" dirty="0"/>
          </a:p>
          <a:p>
            <a:pPr lvl="1"/>
            <a:r>
              <a:rPr lang="en-US" dirty="0" smtClean="0"/>
              <a:t>Bottom Line to Irvin </a:t>
            </a:r>
            <a:r>
              <a:rPr lang="en-US" dirty="0" err="1" smtClean="0"/>
              <a:t>Yalom</a:t>
            </a:r>
            <a:r>
              <a:rPr lang="en-US" dirty="0" smtClean="0"/>
              <a:t>:  Relationship of trust</a:t>
            </a:r>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Therapeutic due Process = Protection of the Therapeutic Alliance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14</a:t>
            </a:fld>
            <a:endParaRPr lang="en-US"/>
          </a:p>
        </p:txBody>
      </p:sp>
    </p:spTree>
    <p:extLst>
      <p:ext uri="{BB962C8B-B14F-4D97-AF65-F5344CB8AC3E}">
        <p14:creationId xmlns:p14="http://schemas.microsoft.com/office/powerpoint/2010/main" val="80348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42" name="Picture 2" descr="C:\Users\User\Dropbox\A_Presentations_and_Resources\actual presentations\Forensic\State Bar_La_Paloma_6_2017\Powerpoint\images\24_iStock_000014947922_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14" y="67390"/>
            <a:ext cx="9240089" cy="67906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15</a:t>
            </a:fld>
            <a:endParaRPr lang="en-US"/>
          </a:p>
        </p:txBody>
      </p:sp>
    </p:spTree>
    <p:extLst>
      <p:ext uri="{BB962C8B-B14F-4D97-AF65-F5344CB8AC3E}">
        <p14:creationId xmlns:p14="http://schemas.microsoft.com/office/powerpoint/2010/main" val="8645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0" indent="0" algn="ctr">
              <a:buNone/>
            </a:pPr>
            <a:endParaRPr lang="en-US" sz="9600" b="1" u="sng" dirty="0" smtClean="0"/>
          </a:p>
          <a:p>
            <a:pPr marL="0" indent="0" algn="ctr">
              <a:buNone/>
            </a:pPr>
            <a:r>
              <a:rPr lang="en-US" sz="9600" b="1" u="sng" dirty="0" smtClean="0"/>
              <a:t>Single </a:t>
            </a:r>
            <a:r>
              <a:rPr lang="en-US" sz="9600" b="1" u="sng" dirty="0"/>
              <a:t>greatest </a:t>
            </a:r>
            <a:r>
              <a:rPr lang="en-US" sz="3800" dirty="0"/>
              <a:t>indicator of which children </a:t>
            </a:r>
          </a:p>
          <a:p>
            <a:pPr marL="0" indent="0" algn="ctr">
              <a:buNone/>
            </a:pPr>
            <a:r>
              <a:rPr lang="en-US" sz="3800" dirty="0"/>
              <a:t>will be </a:t>
            </a:r>
            <a:r>
              <a:rPr lang="en-US" sz="9600" dirty="0"/>
              <a:t>resilient</a:t>
            </a:r>
            <a:r>
              <a:rPr lang="en-US" dirty="0"/>
              <a:t> </a:t>
            </a:r>
            <a:r>
              <a:rPr lang="en-US" sz="3800" dirty="0"/>
              <a:t>in face of </a:t>
            </a:r>
          </a:p>
          <a:p>
            <a:pPr marL="0" indent="0" algn="ctr">
              <a:buNone/>
            </a:pPr>
            <a:r>
              <a:rPr lang="en-US" sz="3800" dirty="0"/>
              <a:t>challenging situations: </a:t>
            </a:r>
          </a:p>
          <a:p>
            <a:pPr marL="0" indent="0" algn="ctr">
              <a:buNone/>
            </a:pPr>
            <a:endParaRPr lang="en-US" dirty="0"/>
          </a:p>
          <a:p>
            <a:pPr marL="0" indent="0" algn="ctr">
              <a:buNone/>
            </a:pPr>
            <a:r>
              <a:rPr lang="en-US" sz="3800" dirty="0"/>
              <a:t>Presence of a </a:t>
            </a:r>
            <a:r>
              <a:rPr lang="en-US" sz="9600" dirty="0"/>
              <a:t>Mentor</a:t>
            </a:r>
          </a:p>
          <a:p>
            <a:pPr marL="0" indent="0" algn="ctr">
              <a:buNone/>
            </a:pPr>
            <a:r>
              <a:rPr lang="en-US" dirty="0"/>
              <a:t> </a:t>
            </a:r>
            <a:r>
              <a:rPr lang="en-US" sz="1200" dirty="0"/>
              <a:t>	</a:t>
            </a:r>
            <a:endParaRPr lang="en-US" sz="1200" b="1" dirty="0"/>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Why is a Safe Haven SO important? </a:t>
            </a:r>
            <a:endParaRPr lang="en-US" dirty="0">
              <a:solidFill>
                <a:schemeClr val="tx1"/>
              </a:solidFill>
            </a:endParaRPr>
          </a:p>
        </p:txBody>
      </p:sp>
      <p:pic>
        <p:nvPicPr>
          <p:cNvPr id="7170" name="Picture 2" descr="C:\Users\User\Dropbox\A_Presentations_and_Resources\actual presentations\Forensic\State Bar_La_Paloma_6_2017\Powerpoint\images\banner-values-m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56" y="1434116"/>
            <a:ext cx="6729210" cy="16825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16</a:t>
            </a:fld>
            <a:endParaRPr lang="en-US"/>
          </a:p>
        </p:txBody>
      </p:sp>
    </p:spTree>
    <p:extLst>
      <p:ext uri="{BB962C8B-B14F-4D97-AF65-F5344CB8AC3E}">
        <p14:creationId xmlns:p14="http://schemas.microsoft.com/office/powerpoint/2010/main" val="330717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031" y="2675467"/>
            <a:ext cx="7025425" cy="3450696"/>
          </a:xfrm>
        </p:spPr>
        <p:txBody>
          <a:bodyPr/>
          <a:lstStyle/>
          <a:p>
            <a:r>
              <a:rPr lang="en-US" dirty="0" smtClean="0"/>
              <a:t>Improve mental health of child</a:t>
            </a:r>
          </a:p>
          <a:p>
            <a:r>
              <a:rPr lang="en-US" dirty="0" smtClean="0"/>
              <a:t>Rehabilitate family relationships</a:t>
            </a:r>
          </a:p>
          <a:p>
            <a:r>
              <a:rPr lang="en-US" dirty="0" smtClean="0"/>
              <a:t>Provide psychoeducation (PTSD)</a:t>
            </a:r>
          </a:p>
          <a:p>
            <a:r>
              <a:rPr lang="en-US" dirty="0" smtClean="0"/>
              <a:t>Facilitate better exchange dynamics</a:t>
            </a:r>
          </a:p>
          <a:p>
            <a:r>
              <a:rPr lang="en-US" dirty="0" smtClean="0"/>
              <a:t>Reporting maltreatment</a:t>
            </a:r>
          </a:p>
          <a:p>
            <a:r>
              <a:rPr lang="en-US" dirty="0" smtClean="0"/>
              <a:t>Facilitate conflict resolution</a:t>
            </a:r>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dirty="0" smtClean="0">
                <a:solidFill>
                  <a:schemeClr val="tx1"/>
                </a:solidFill>
              </a:rPr>
              <a:t>Purposes of a safe haven</a:t>
            </a:r>
            <a:endParaRPr lang="en-US" dirty="0">
              <a:solidFill>
                <a:schemeClr val="tx1"/>
              </a:solidFill>
            </a:endParaRPr>
          </a:p>
        </p:txBody>
      </p:sp>
      <p:pic>
        <p:nvPicPr>
          <p:cNvPr id="8194" name="Picture 2" descr="C:\Users\User\Dropbox\A_Presentations_and_Resources\actual presentations\Forensic\State Bar_La_Paloma_6_2017\Powerpoint\images\ba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50795" y="2099782"/>
            <a:ext cx="3593206" cy="359320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17</a:t>
            </a:fld>
            <a:endParaRPr lang="en-US"/>
          </a:p>
        </p:txBody>
      </p:sp>
    </p:spTree>
    <p:extLst>
      <p:ext uri="{BB962C8B-B14F-4D97-AF65-F5344CB8AC3E}">
        <p14:creationId xmlns:p14="http://schemas.microsoft.com/office/powerpoint/2010/main" val="153748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b="1" dirty="0" smtClean="0">
                <a:solidFill>
                  <a:schemeClr val="tx1"/>
                </a:solidFill>
              </a:rPr>
              <a:t>What kind of access will lead to a “leaky” therapy alliance?</a:t>
            </a:r>
            <a:r>
              <a:rPr lang="en-US" b="1" dirty="0" smtClean="0"/>
              <a:t> </a:t>
            </a:r>
            <a:endParaRPr lang="en-US" b="1" dirty="0"/>
          </a:p>
        </p:txBody>
      </p:sp>
      <p:pic>
        <p:nvPicPr>
          <p:cNvPr id="11266" name="Picture 2" descr="C:\Users\User\Dropbox\A_Images_and_photos\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052" y="2197100"/>
            <a:ext cx="3124200"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18</a:t>
            </a:fld>
            <a:endParaRPr lang="en-US"/>
          </a:p>
        </p:txBody>
      </p:sp>
    </p:spTree>
    <p:extLst>
      <p:ext uri="{BB962C8B-B14F-4D97-AF65-F5344CB8AC3E}">
        <p14:creationId xmlns:p14="http://schemas.microsoft.com/office/powerpoint/2010/main" val="393769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tx1"/>
                </a:solidFill>
              </a:rPr>
              <a:t>    </a:t>
            </a:r>
            <a:endParaRPr lang="en-US" dirty="0">
              <a:solidFill>
                <a:schemeClr val="tx1"/>
              </a:solidFill>
            </a:endParaRPr>
          </a:p>
        </p:txBody>
      </p:sp>
      <p:sp>
        <p:nvSpPr>
          <p:cNvPr id="2" name="Content Placeholder 1"/>
          <p:cNvSpPr>
            <a:spLocks noGrp="1"/>
          </p:cNvSpPr>
          <p:nvPr>
            <p:ph sz="quarter" idx="13"/>
          </p:nvPr>
        </p:nvSpPr>
        <p:spPr>
          <a:xfrm>
            <a:off x="238146" y="2679192"/>
            <a:ext cx="2432226" cy="3447288"/>
          </a:xfrm>
        </p:spPr>
        <p:txBody>
          <a:bodyPr>
            <a:normAutofit/>
          </a:bodyPr>
          <a:lstStyle/>
          <a:p>
            <a:pPr marL="0" indent="0">
              <a:buNone/>
            </a:pPr>
            <a:r>
              <a:rPr lang="en-US" sz="3200" dirty="0" smtClean="0"/>
              <a:t>Debate </a:t>
            </a:r>
          </a:p>
          <a:p>
            <a:pPr marL="0" indent="0">
              <a:buNone/>
            </a:pPr>
            <a:endParaRPr lang="en-US" sz="3200" dirty="0"/>
          </a:p>
          <a:p>
            <a:pPr marL="0" indent="0">
              <a:buNone/>
            </a:pPr>
            <a:r>
              <a:rPr lang="en-US" sz="3200" dirty="0" smtClean="0"/>
              <a:t>&amp; </a:t>
            </a:r>
          </a:p>
          <a:p>
            <a:pPr marL="0" indent="0">
              <a:buNone/>
            </a:pPr>
            <a:endParaRPr lang="en-US" sz="3200" dirty="0" smtClean="0"/>
          </a:p>
          <a:p>
            <a:pPr marL="0" indent="0">
              <a:buNone/>
            </a:pPr>
            <a:r>
              <a:rPr lang="en-US" sz="3200" dirty="0" smtClean="0"/>
              <a:t>Divisiveness</a:t>
            </a:r>
          </a:p>
          <a:p>
            <a:endParaRPr lang="en-US" sz="3200" dirty="0"/>
          </a:p>
        </p:txBody>
      </p:sp>
      <p:sp>
        <p:nvSpPr>
          <p:cNvPr id="3" name="Content Placeholder 2"/>
          <p:cNvSpPr>
            <a:spLocks noGrp="1"/>
          </p:cNvSpPr>
          <p:nvPr>
            <p:ph sz="quarter" idx="14"/>
          </p:nvPr>
        </p:nvSpPr>
        <p:spPr/>
        <p:txBody>
          <a:bodyPr/>
          <a:lstStyle/>
          <a:p>
            <a:endParaRPr lang="en-US"/>
          </a:p>
        </p:txBody>
      </p:sp>
      <p:pic>
        <p:nvPicPr>
          <p:cNvPr id="9219" name="Picture 3" descr="C:\Users\User\Dropbox\A_Images_and_photos\2_b-Stock_000023544594_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5774" y="1114023"/>
            <a:ext cx="6746521" cy="47152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7D7A59-36E2-48B9-B146-C1E59501F63F}" type="slidenum">
              <a:rPr lang="en-US" smtClean="0"/>
              <a:pPr/>
              <a:t>19</a:t>
            </a:fld>
            <a:endParaRPr lang="en-US"/>
          </a:p>
        </p:txBody>
      </p:sp>
    </p:spTree>
    <p:extLst>
      <p:ext uri="{BB962C8B-B14F-4D97-AF65-F5344CB8AC3E}">
        <p14:creationId xmlns:p14="http://schemas.microsoft.com/office/powerpoint/2010/main" val="28375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tx1"/>
                </a:solidFill>
              </a:rPr>
              <a:t>Rationale &amp; Context</a:t>
            </a:r>
          </a:p>
          <a:p>
            <a:r>
              <a:rPr lang="en-US" dirty="0" smtClean="0">
                <a:solidFill>
                  <a:schemeClr val="tx1"/>
                </a:solidFill>
              </a:rPr>
              <a:t>Core idea &amp; Child “Therapeutic Due Process”</a:t>
            </a:r>
          </a:p>
          <a:p>
            <a:r>
              <a:rPr lang="en-US" dirty="0" smtClean="0">
                <a:solidFill>
                  <a:schemeClr val="tx1"/>
                </a:solidFill>
              </a:rPr>
              <a:t>Relevant Legal &amp; Statutory references</a:t>
            </a:r>
          </a:p>
          <a:p>
            <a:r>
              <a:rPr lang="en-US" dirty="0" smtClean="0">
                <a:solidFill>
                  <a:schemeClr val="tx1"/>
                </a:solidFill>
              </a:rPr>
              <a:t>Conceptual status: Debate &amp; Divisiveness</a:t>
            </a:r>
            <a:endParaRPr lang="en-US" dirty="0">
              <a:solidFill>
                <a:schemeClr val="tx1"/>
              </a:solidFill>
            </a:endParaRPr>
          </a:p>
          <a:p>
            <a:r>
              <a:rPr lang="en-US" dirty="0">
                <a:solidFill>
                  <a:schemeClr val="tx1"/>
                </a:solidFill>
              </a:rPr>
              <a:t>Key </a:t>
            </a:r>
            <a:r>
              <a:rPr lang="en-US" dirty="0" smtClean="0">
                <a:solidFill>
                  <a:schemeClr val="tx1"/>
                </a:solidFill>
              </a:rPr>
              <a:t>psychological elements of Court Orders</a:t>
            </a:r>
          </a:p>
          <a:p>
            <a:r>
              <a:rPr lang="en-US" dirty="0" smtClean="0">
                <a:solidFill>
                  <a:schemeClr val="tx1"/>
                </a:solidFill>
              </a:rPr>
              <a:t>Future Considerations</a:t>
            </a:r>
            <a:r>
              <a:rPr lang="en-US" dirty="0">
                <a:solidFill>
                  <a:schemeClr val="tx1"/>
                </a:solidFill>
              </a:rPr>
              <a:t/>
            </a:r>
            <a:br>
              <a:rPr lang="en-US" dirty="0">
                <a:solidFill>
                  <a:schemeClr val="tx1"/>
                </a:solidFill>
              </a:rPr>
            </a:br>
            <a:endParaRPr lang="en-US" dirty="0"/>
          </a:p>
        </p:txBody>
      </p:sp>
      <p:sp>
        <p:nvSpPr>
          <p:cNvPr id="3" name="Title 2"/>
          <p:cNvSpPr>
            <a:spLocks noGrp="1"/>
          </p:cNvSpPr>
          <p:nvPr>
            <p:ph type="title"/>
          </p:nvPr>
        </p:nvSpPr>
        <p:spPr/>
        <p:txBody>
          <a:bodyPr/>
          <a:lstStyle/>
          <a:p>
            <a:r>
              <a:rPr lang="en-US" dirty="0" smtClean="0">
                <a:solidFill>
                  <a:schemeClr val="tx1"/>
                </a:solidFill>
              </a:rPr>
              <a:t>Table of Contents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a:t>
            </a:fld>
            <a:endParaRPr lang="en-US"/>
          </a:p>
        </p:txBody>
      </p:sp>
    </p:spTree>
    <p:extLst>
      <p:ext uri="{BB962C8B-B14F-4D97-AF65-F5344CB8AC3E}">
        <p14:creationId xmlns:p14="http://schemas.microsoft.com/office/powerpoint/2010/main" val="185476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4112" y="1712890"/>
            <a:ext cx="7408333" cy="4024648"/>
          </a:xfrm>
        </p:spPr>
        <p:txBody>
          <a:bodyPr>
            <a:normAutofit/>
          </a:bodyPr>
          <a:lstStyle/>
          <a:p>
            <a:r>
              <a:rPr lang="en-US" dirty="0" smtClean="0"/>
              <a:t>Have </a:t>
            </a:r>
            <a:r>
              <a:rPr lang="en-US" dirty="0"/>
              <a:t>a </a:t>
            </a:r>
            <a:r>
              <a:rPr lang="en-US" dirty="0" smtClean="0"/>
              <a:t>MH professional who </a:t>
            </a:r>
            <a:r>
              <a:rPr lang="en-US" dirty="0"/>
              <a:t>cannot be compelled to testify at court about what </a:t>
            </a:r>
            <a:r>
              <a:rPr lang="en-US" b="1" i="1" dirty="0"/>
              <a:t>the child</a:t>
            </a:r>
            <a:r>
              <a:rPr lang="en-US" dirty="0"/>
              <a:t> </a:t>
            </a:r>
            <a:r>
              <a:rPr lang="en-US" b="1" dirty="0"/>
              <a:t>has said in the counseling sessions</a:t>
            </a:r>
            <a:r>
              <a:rPr lang="en-US" dirty="0"/>
              <a:t>, and </a:t>
            </a:r>
            <a:r>
              <a:rPr lang="en-US" dirty="0" smtClean="0"/>
              <a:t>records </a:t>
            </a:r>
            <a:r>
              <a:rPr lang="en-US" dirty="0"/>
              <a:t>of </a:t>
            </a:r>
            <a:r>
              <a:rPr lang="en-US" dirty="0" smtClean="0"/>
              <a:t>sessions </a:t>
            </a:r>
            <a:r>
              <a:rPr lang="en-US" dirty="0"/>
              <a:t>cannot  be subpoenaed by </a:t>
            </a:r>
            <a:r>
              <a:rPr lang="en-US" dirty="0" smtClean="0"/>
              <a:t>parents. </a:t>
            </a:r>
            <a:r>
              <a:rPr lang="en-US" dirty="0"/>
              <a:t> </a:t>
            </a:r>
            <a:endParaRPr lang="en-US" dirty="0" smtClean="0"/>
          </a:p>
          <a:p>
            <a:endParaRPr lang="en-US" b="1" u="sng" dirty="0" smtClean="0"/>
          </a:p>
          <a:p>
            <a:r>
              <a:rPr lang="en-US" b="1" u="sng" dirty="0" smtClean="0"/>
              <a:t>Reasoning</a:t>
            </a:r>
            <a:r>
              <a:rPr lang="en-US" dirty="0" smtClean="0"/>
              <a:t>: Child </a:t>
            </a:r>
            <a:r>
              <a:rPr lang="en-US" dirty="0"/>
              <a:t>should have a safe place to talk about his or her concerns and problems without worrying that everything </a:t>
            </a:r>
            <a:r>
              <a:rPr lang="en-US" dirty="0" smtClean="0"/>
              <a:t>he/she </a:t>
            </a:r>
            <a:r>
              <a:rPr lang="en-US" dirty="0"/>
              <a:t>says will end up in court.  It preserves doctor-patient privilege for the child.</a:t>
            </a:r>
          </a:p>
        </p:txBody>
      </p:sp>
      <p:sp>
        <p:nvSpPr>
          <p:cNvPr id="4" name="Title 3"/>
          <p:cNvSpPr>
            <a:spLocks noGrp="1"/>
          </p:cNvSpPr>
          <p:nvPr>
            <p:ph type="title"/>
          </p:nvPr>
        </p:nvSpPr>
        <p:spPr/>
        <p:txBody>
          <a:bodyPr>
            <a:normAutofit/>
          </a:bodyPr>
          <a:lstStyle/>
          <a:p>
            <a:r>
              <a:rPr lang="en-US" dirty="0" smtClean="0">
                <a:solidFill>
                  <a:schemeClr val="tx1"/>
                </a:solidFill>
              </a:rPr>
              <a:t>Core (i.e., widely accepted) idea</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687D7A59-36E2-48B9-B146-C1E59501F63F}" type="slidenum">
              <a:rPr lang="en-US" smtClean="0"/>
              <a:pPr/>
              <a:t>20</a:t>
            </a:fld>
            <a:endParaRPr lang="en-US"/>
          </a:p>
        </p:txBody>
      </p:sp>
    </p:spTree>
    <p:extLst>
      <p:ext uri="{BB962C8B-B14F-4D97-AF65-F5344CB8AC3E}">
        <p14:creationId xmlns:p14="http://schemas.microsoft.com/office/powerpoint/2010/main" val="386157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063" y="2675467"/>
            <a:ext cx="8074338" cy="3450696"/>
          </a:xfrm>
        </p:spPr>
        <p:txBody>
          <a:bodyPr>
            <a:normAutofit fontScale="92500"/>
          </a:bodyPr>
          <a:lstStyle/>
          <a:p>
            <a:pPr lvl="1"/>
            <a:r>
              <a:rPr lang="en-US" sz="3200" dirty="0" smtClean="0"/>
              <a:t>In terms of what we are protecting….. </a:t>
            </a:r>
          </a:p>
          <a:p>
            <a:pPr lvl="2"/>
            <a:r>
              <a:rPr lang="en-US" sz="3200" b="1" dirty="0" smtClean="0"/>
              <a:t>Content Records</a:t>
            </a:r>
          </a:p>
          <a:p>
            <a:pPr lvl="2"/>
            <a:r>
              <a:rPr lang="en-US" sz="3200" b="1" dirty="0" smtClean="0"/>
              <a:t>Therapy session conversations with child</a:t>
            </a:r>
          </a:p>
          <a:p>
            <a:pPr lvl="2"/>
            <a:r>
              <a:rPr lang="en-US" sz="3200" dirty="0" smtClean="0"/>
              <a:t>Conversations with parents</a:t>
            </a:r>
          </a:p>
          <a:p>
            <a:pPr lvl="2"/>
            <a:r>
              <a:rPr lang="en-US" sz="3200" dirty="0" smtClean="0"/>
              <a:t>Therapist from having to testify/deposition</a:t>
            </a:r>
          </a:p>
          <a:p>
            <a:pPr lvl="2"/>
            <a:endParaRPr lang="en-US" dirty="0"/>
          </a:p>
          <a:p>
            <a:pPr lvl="2"/>
            <a:endParaRPr lang="en-US" dirty="0" smtClean="0"/>
          </a:p>
          <a:p>
            <a:pPr lvl="2"/>
            <a:endParaRPr lang="en-US" dirty="0"/>
          </a:p>
        </p:txBody>
      </p:sp>
      <p:sp>
        <p:nvSpPr>
          <p:cNvPr id="3" name="Title 2"/>
          <p:cNvSpPr>
            <a:spLocks noGrp="1"/>
          </p:cNvSpPr>
          <p:nvPr>
            <p:ph type="title"/>
          </p:nvPr>
        </p:nvSpPr>
        <p:spPr>
          <a:xfrm>
            <a:off x="404602" y="338328"/>
            <a:ext cx="8229600" cy="1252728"/>
          </a:xfrm>
        </p:spPr>
        <p:txBody>
          <a:bodyPr>
            <a:normAutofit fontScale="90000"/>
          </a:bodyPr>
          <a:lstStyle/>
          <a:p>
            <a:r>
              <a:rPr lang="en-US" dirty="0" smtClean="0">
                <a:solidFill>
                  <a:schemeClr val="tx1"/>
                </a:solidFill>
              </a:rPr>
              <a:t>Differing interpretations of Safe Haven…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21</a:t>
            </a:fld>
            <a:endParaRPr lang="en-US"/>
          </a:p>
        </p:txBody>
      </p:sp>
    </p:spTree>
    <p:extLst>
      <p:ext uri="{BB962C8B-B14F-4D97-AF65-F5344CB8AC3E}">
        <p14:creationId xmlns:p14="http://schemas.microsoft.com/office/powerpoint/2010/main" val="175712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solidFill>
                  <a:schemeClr val="tx1"/>
                </a:solidFill>
              </a:rPr>
              <a:t>Ultimate Goal: Prevent Child from joining the epidemic population of psychologically impaired divorce </a:t>
            </a:r>
            <a:r>
              <a:rPr lang="en-US" dirty="0" smtClean="0">
                <a:solidFill>
                  <a:schemeClr val="tx1"/>
                </a:solidFill>
              </a:rPr>
              <a:t>survivors</a:t>
            </a:r>
            <a:endParaRPr lang="en-US" dirty="0">
              <a:solidFill>
                <a:schemeClr val="tx1"/>
              </a:solidFill>
            </a:endParaRPr>
          </a:p>
        </p:txBody>
      </p:sp>
      <p:pic>
        <p:nvPicPr>
          <p:cNvPr id="6146" name="Picture 2" descr="C:\Users\User\Dropbox\A_Images_and_photos\A_Images_and_photos_2\23_iStock_000066404937_Large.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149949" y="2185447"/>
            <a:ext cx="7002378" cy="467255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22</a:t>
            </a:fld>
            <a:endParaRPr lang="en-US"/>
          </a:p>
        </p:txBody>
      </p:sp>
    </p:spTree>
    <p:extLst>
      <p:ext uri="{BB962C8B-B14F-4D97-AF65-F5344CB8AC3E}">
        <p14:creationId xmlns:p14="http://schemas.microsoft.com/office/powerpoint/2010/main" val="251417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tx1"/>
              </a:solidFill>
            </a:endParaRPr>
          </a:p>
        </p:txBody>
      </p:sp>
      <p:sp>
        <p:nvSpPr>
          <p:cNvPr id="4" name="Content Placeholder 3"/>
          <p:cNvSpPr>
            <a:spLocks noGrp="1"/>
          </p:cNvSpPr>
          <p:nvPr>
            <p:ph sz="quarter" idx="13"/>
          </p:nvPr>
        </p:nvSpPr>
        <p:spPr>
          <a:xfrm>
            <a:off x="160986" y="2679192"/>
            <a:ext cx="4337861" cy="3447288"/>
          </a:xfrm>
        </p:spPr>
        <p:txBody>
          <a:bodyPr>
            <a:normAutofit/>
          </a:bodyPr>
          <a:lstStyle/>
          <a:p>
            <a:pPr marL="0" indent="0">
              <a:buNone/>
            </a:pPr>
            <a:r>
              <a:rPr lang="en-US" sz="4000" dirty="0">
                <a:solidFill>
                  <a:schemeClr val="tx1"/>
                </a:solidFill>
              </a:rPr>
              <a:t>Relevant </a:t>
            </a:r>
            <a:endParaRPr lang="en-US" sz="4000" dirty="0" smtClean="0">
              <a:solidFill>
                <a:schemeClr val="tx1"/>
              </a:solidFill>
            </a:endParaRPr>
          </a:p>
          <a:p>
            <a:pPr marL="0" indent="0">
              <a:buNone/>
            </a:pPr>
            <a:r>
              <a:rPr lang="en-US" sz="4000" dirty="0" smtClean="0">
                <a:solidFill>
                  <a:schemeClr val="tx1"/>
                </a:solidFill>
              </a:rPr>
              <a:t>Legal &amp;</a:t>
            </a:r>
          </a:p>
          <a:p>
            <a:pPr marL="0" indent="0">
              <a:buNone/>
            </a:pPr>
            <a:r>
              <a:rPr lang="en-US" sz="4000" dirty="0" smtClean="0">
                <a:solidFill>
                  <a:schemeClr val="tx1"/>
                </a:solidFill>
              </a:rPr>
              <a:t>Statutory </a:t>
            </a:r>
            <a:r>
              <a:rPr lang="en-US" sz="4000" dirty="0">
                <a:solidFill>
                  <a:schemeClr val="tx1"/>
                </a:solidFill>
              </a:rPr>
              <a:t>References</a:t>
            </a:r>
            <a:endParaRPr lang="en-US" sz="4000" dirty="0"/>
          </a:p>
        </p:txBody>
      </p:sp>
      <p:sp>
        <p:nvSpPr>
          <p:cNvPr id="5" name="Content Placeholder 4"/>
          <p:cNvSpPr>
            <a:spLocks noGrp="1"/>
          </p:cNvSpPr>
          <p:nvPr>
            <p:ph sz="quarter" idx="14"/>
          </p:nvPr>
        </p:nvSpPr>
        <p:spPr/>
        <p:txBody>
          <a:bodyPr/>
          <a:lstStyle/>
          <a:p>
            <a:endParaRPr lang="en-US"/>
          </a:p>
        </p:txBody>
      </p:sp>
      <p:pic>
        <p:nvPicPr>
          <p:cNvPr id="14338" name="Picture 1" descr="Image result for free image of a g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03" y="231820"/>
            <a:ext cx="5975797" cy="430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687D7A59-36E2-48B9-B146-C1E59501F63F}" type="slidenum">
              <a:rPr lang="en-US" smtClean="0"/>
              <a:pPr/>
              <a:t>23</a:t>
            </a:fld>
            <a:endParaRPr lang="en-US"/>
          </a:p>
        </p:txBody>
      </p:sp>
    </p:spTree>
    <p:extLst>
      <p:ext uri="{BB962C8B-B14F-4D97-AF65-F5344CB8AC3E}">
        <p14:creationId xmlns:p14="http://schemas.microsoft.com/office/powerpoint/2010/main" val="420295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2513"/>
            <a:ext cx="7408333" cy="4213650"/>
          </a:xfrm>
        </p:spPr>
        <p:txBody>
          <a:bodyPr/>
          <a:lstStyle/>
          <a:p>
            <a:r>
              <a:rPr lang="en-US" dirty="0"/>
              <a:t>United States Supreme Court Cases </a:t>
            </a:r>
          </a:p>
          <a:p>
            <a:pPr lvl="1" algn="just"/>
            <a:r>
              <a:rPr lang="en-US" sz="1800" b="1" i="1" dirty="0" err="1"/>
              <a:t>Jaffee</a:t>
            </a:r>
            <a:r>
              <a:rPr lang="en-US" sz="1800" b="1" i="1" dirty="0"/>
              <a:t> v. Redmond </a:t>
            </a:r>
            <a:r>
              <a:rPr lang="en-US" sz="1800" dirty="0"/>
              <a:t>is a landmark case holding that “a privilege protecting confidential communications between a psychotherapist and her patient promotes sufficiently important interests to outweigh the need for probative evidence,” and thereby recognizing the psychotherapist-patient privilege under Rule 501, Federal Rules of Evidence. 518 U.S. 1, 9-10 (1996). </a:t>
            </a:r>
          </a:p>
          <a:p>
            <a:pPr lvl="1" algn="just"/>
            <a:endParaRPr lang="en-US" sz="1800" dirty="0" smtClean="0"/>
          </a:p>
          <a:p>
            <a:pPr lvl="1" algn="just"/>
            <a:r>
              <a:rPr lang="en-US" sz="1800" dirty="0" smtClean="0"/>
              <a:t>The </a:t>
            </a:r>
            <a:r>
              <a:rPr lang="en-US" sz="1800" dirty="0"/>
              <a:t>Supreme Court reasoned that “[e]</a:t>
            </a:r>
            <a:r>
              <a:rPr lang="en-US" sz="1800" dirty="0" err="1"/>
              <a:t>ffective</a:t>
            </a:r>
            <a:r>
              <a:rPr lang="en-US" sz="1800" dirty="0"/>
              <a:t> psychotherapy . . . depends upon an atmosphere of confidence and trust in which the patient is willing to make a frank and complete disclosure of facts, emotions, memories, and fears.” </a:t>
            </a:r>
            <a:r>
              <a:rPr lang="en-US" sz="1800" i="1" dirty="0"/>
              <a:t>Id. </a:t>
            </a:r>
            <a:r>
              <a:rPr lang="en-US" sz="1800" dirty="0"/>
              <a:t>at 10. </a:t>
            </a:r>
            <a:endParaRPr lang="en-US" sz="900" dirty="0"/>
          </a:p>
          <a:p>
            <a:endParaRPr lang="en-US" dirty="0"/>
          </a:p>
        </p:txBody>
      </p:sp>
      <p:sp>
        <p:nvSpPr>
          <p:cNvPr id="3" name="Title 2"/>
          <p:cNvSpPr>
            <a:spLocks noGrp="1"/>
          </p:cNvSpPr>
          <p:nvPr>
            <p:ph type="title"/>
          </p:nvPr>
        </p:nvSpPr>
        <p:spPr/>
        <p:txBody>
          <a:bodyPr/>
          <a:lstStyle/>
          <a:p>
            <a:r>
              <a:rPr lang="en-US" dirty="0">
                <a:solidFill>
                  <a:schemeClr val="tx1"/>
                </a:solidFill>
              </a:rPr>
              <a:t>US Supreme Court</a:t>
            </a:r>
          </a:p>
        </p:txBody>
      </p:sp>
      <p:sp>
        <p:nvSpPr>
          <p:cNvPr id="4" name="Slide Number Placeholder 3"/>
          <p:cNvSpPr>
            <a:spLocks noGrp="1"/>
          </p:cNvSpPr>
          <p:nvPr>
            <p:ph type="sldNum" sz="quarter" idx="12"/>
          </p:nvPr>
        </p:nvSpPr>
        <p:spPr/>
        <p:txBody>
          <a:bodyPr/>
          <a:lstStyle/>
          <a:p>
            <a:fld id="{687D7A59-36E2-48B9-B146-C1E59501F63F}" type="slidenum">
              <a:rPr lang="en-US" smtClean="0"/>
              <a:pPr/>
              <a:t>24</a:t>
            </a:fld>
            <a:endParaRPr lang="en-US"/>
          </a:p>
        </p:txBody>
      </p:sp>
    </p:spTree>
    <p:extLst>
      <p:ext uri="{BB962C8B-B14F-4D97-AF65-F5344CB8AC3E}">
        <p14:creationId xmlns:p14="http://schemas.microsoft.com/office/powerpoint/2010/main" val="297438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smtClean="0"/>
              <a:t>At </a:t>
            </a:r>
            <a:r>
              <a:rPr lang="en-US" dirty="0"/>
              <a:t>least </a:t>
            </a:r>
            <a:r>
              <a:rPr lang="en-US" dirty="0" smtClean="0"/>
              <a:t>8 </a:t>
            </a:r>
            <a:r>
              <a:rPr lang="en-US" dirty="0"/>
              <a:t>states have specific statutes regarding </a:t>
            </a:r>
            <a:r>
              <a:rPr lang="en-US" dirty="0" smtClean="0"/>
              <a:t>permissibility </a:t>
            </a:r>
            <a:r>
              <a:rPr lang="en-US" dirty="0"/>
              <a:t>of </a:t>
            </a:r>
            <a:r>
              <a:rPr lang="en-US" b="1" dirty="0"/>
              <a:t>non-disclosure</a:t>
            </a:r>
            <a:r>
              <a:rPr lang="en-US" dirty="0"/>
              <a:t> of a child’s mental health records to a parent if non-disclosure is found to be in the child’s best interests: Arizona, California, Illinois</a:t>
            </a:r>
            <a:r>
              <a:rPr lang="en-US" dirty="0" smtClean="0"/>
              <a:t>, </a:t>
            </a:r>
            <a:r>
              <a:rPr lang="en-US" dirty="0"/>
              <a:t>Minnesota, North Dakota, Texas, Virginia, and Washington. </a:t>
            </a:r>
          </a:p>
          <a:p>
            <a:pPr lvl="1"/>
            <a:r>
              <a:rPr lang="en-US" dirty="0"/>
              <a:t>At least 10 other states allow </a:t>
            </a:r>
            <a:r>
              <a:rPr lang="en-US" dirty="0" smtClean="0"/>
              <a:t>non-disclosure </a:t>
            </a:r>
            <a:r>
              <a:rPr lang="en-US" dirty="0"/>
              <a:t>of a child’s mental health records based on applicable privilege statutes</a:t>
            </a:r>
          </a:p>
        </p:txBody>
      </p:sp>
      <p:sp>
        <p:nvSpPr>
          <p:cNvPr id="3" name="Title 2"/>
          <p:cNvSpPr>
            <a:spLocks noGrp="1"/>
          </p:cNvSpPr>
          <p:nvPr>
            <p:ph type="title"/>
          </p:nvPr>
        </p:nvSpPr>
        <p:spPr/>
        <p:txBody>
          <a:bodyPr/>
          <a:lstStyle/>
          <a:p>
            <a:r>
              <a:rPr lang="en-US" dirty="0" smtClean="0">
                <a:solidFill>
                  <a:schemeClr val="tx1"/>
                </a:solidFill>
              </a:rPr>
              <a:t>Around the U.S.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25</a:t>
            </a:fld>
            <a:endParaRPr lang="en-US"/>
          </a:p>
        </p:txBody>
      </p:sp>
    </p:spTree>
    <p:extLst>
      <p:ext uri="{BB962C8B-B14F-4D97-AF65-F5344CB8AC3E}">
        <p14:creationId xmlns:p14="http://schemas.microsoft.com/office/powerpoint/2010/main" val="3746173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912077"/>
          </a:xfrm>
        </p:spPr>
        <p:txBody>
          <a:bodyPr>
            <a:normAutofit fontScale="92500"/>
          </a:bodyPr>
          <a:lstStyle/>
          <a:p>
            <a:r>
              <a:rPr lang="en-US" dirty="0" smtClean="0">
                <a:solidFill>
                  <a:srgbClr val="FF0000"/>
                </a:solidFill>
              </a:rPr>
              <a:t>Core of Statutory Basis</a:t>
            </a:r>
          </a:p>
          <a:p>
            <a:r>
              <a:rPr lang="en-US" dirty="0" smtClean="0"/>
              <a:t>So….a therapist </a:t>
            </a:r>
            <a:r>
              <a:rPr lang="en-US" dirty="0"/>
              <a:t>may </a:t>
            </a:r>
            <a:r>
              <a:rPr lang="en-US" dirty="0" smtClean="0"/>
              <a:t>decide the </a:t>
            </a:r>
            <a:r>
              <a:rPr lang="en-US" dirty="0"/>
              <a:t>patient (the child) could be harmed by revealing what the child has told the therapist.    Specifically, if the therapist states that revealing information to the “</a:t>
            </a:r>
            <a:r>
              <a:rPr lang="en-US" b="1" dirty="0"/>
              <a:t>patient’s health care decision maker</a:t>
            </a:r>
            <a:r>
              <a:rPr lang="en-US" dirty="0"/>
              <a:t>” (i.e., the parent) is “</a:t>
            </a:r>
            <a:r>
              <a:rPr lang="en-US" b="1" dirty="0"/>
              <a:t>reasonably likely to cause substantial harm to the </a:t>
            </a:r>
            <a:r>
              <a:rPr lang="en-US" b="1" dirty="0" smtClean="0"/>
              <a:t>patient (or another person)</a:t>
            </a:r>
            <a:r>
              <a:rPr lang="en-US" dirty="0" smtClean="0"/>
              <a:t>”, </a:t>
            </a:r>
          </a:p>
          <a:p>
            <a:endParaRPr lang="en-US" dirty="0" smtClean="0"/>
          </a:p>
          <a:p>
            <a:r>
              <a:rPr lang="en-US" dirty="0" smtClean="0"/>
              <a:t>Could also apply to processes </a:t>
            </a:r>
            <a:r>
              <a:rPr lang="en-US" dirty="0"/>
              <a:t>like testimony or Subpoenas.</a:t>
            </a:r>
          </a:p>
        </p:txBody>
      </p:sp>
      <p:sp>
        <p:nvSpPr>
          <p:cNvPr id="3" name="Title 2"/>
          <p:cNvSpPr>
            <a:spLocks noGrp="1"/>
          </p:cNvSpPr>
          <p:nvPr>
            <p:ph type="title"/>
          </p:nvPr>
        </p:nvSpPr>
        <p:spPr>
          <a:xfrm>
            <a:off x="457200" y="338328"/>
            <a:ext cx="8229600" cy="1793126"/>
          </a:xfrm>
        </p:spPr>
        <p:txBody>
          <a:bodyPr>
            <a:normAutofit fontScale="90000"/>
          </a:bodyPr>
          <a:lstStyle/>
          <a:p>
            <a:r>
              <a:rPr lang="en-US" dirty="0" smtClean="0">
                <a:solidFill>
                  <a:schemeClr val="tx1"/>
                </a:solidFill>
              </a:rPr>
              <a:t>AZ ARS 12-2293: Stipulations for Non-release of medical records by a  health care provider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26</a:t>
            </a:fld>
            <a:endParaRPr lang="en-US"/>
          </a:p>
        </p:txBody>
      </p:sp>
    </p:spTree>
    <p:extLst>
      <p:ext uri="{BB962C8B-B14F-4D97-AF65-F5344CB8AC3E}">
        <p14:creationId xmlns:p14="http://schemas.microsoft.com/office/powerpoint/2010/main" val="278087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u="sng" dirty="0" err="1" smtClean="0">
                <a:hlinkClick r:id="rId3"/>
              </a:rPr>
              <a:t>Harepoo</a:t>
            </a:r>
            <a:r>
              <a:rPr lang="en-US" u="sng" dirty="0" smtClean="0">
                <a:hlinkClick r:id="rId3"/>
              </a:rPr>
              <a:t> </a:t>
            </a:r>
            <a:r>
              <a:rPr lang="en-US" u="sng" dirty="0">
                <a:hlinkClick r:id="rId3"/>
              </a:rPr>
              <a:t>v. </a:t>
            </a:r>
            <a:r>
              <a:rPr lang="en-US" u="sng" dirty="0" err="1" smtClean="0">
                <a:hlinkClick r:id="rId3"/>
              </a:rPr>
              <a:t>Dahnad</a:t>
            </a:r>
            <a:r>
              <a:rPr lang="en-US" u="sng" dirty="0" smtClean="0">
                <a:hlinkClick r:id="rId3"/>
              </a:rPr>
              <a:t>,</a:t>
            </a:r>
            <a:r>
              <a:rPr lang="en-US" u="sng" dirty="0" smtClean="0"/>
              <a:t> </a:t>
            </a:r>
            <a:r>
              <a:rPr lang="en-US" dirty="0" smtClean="0"/>
              <a:t>Division </a:t>
            </a:r>
            <a:r>
              <a:rPr lang="en-US" dirty="0"/>
              <a:t>1 of the </a:t>
            </a:r>
            <a:r>
              <a:rPr lang="en-US" dirty="0" smtClean="0"/>
              <a:t>AZ Court </a:t>
            </a:r>
            <a:r>
              <a:rPr lang="en-US" dirty="0"/>
              <a:t>of Appeals </a:t>
            </a:r>
            <a:endParaRPr lang="en-US" dirty="0" smtClean="0"/>
          </a:p>
          <a:p>
            <a:r>
              <a:rPr lang="en-US" dirty="0" smtClean="0"/>
              <a:t>Agreed w/ </a:t>
            </a:r>
            <a:r>
              <a:rPr lang="en-US" dirty="0"/>
              <a:t>trial court that </a:t>
            </a:r>
            <a:r>
              <a:rPr lang="en-US" dirty="0" smtClean="0"/>
              <a:t>children’s </a:t>
            </a:r>
            <a:r>
              <a:rPr lang="en-US" dirty="0"/>
              <a:t>therapy records would not be released to Father, based on </a:t>
            </a:r>
            <a:r>
              <a:rPr lang="en-US" dirty="0" smtClean="0"/>
              <a:t>therapist’s </a:t>
            </a:r>
            <a:r>
              <a:rPr lang="en-US" dirty="0"/>
              <a:t>opinion that release of the records would not be in the children’s best interests.   </a:t>
            </a:r>
            <a:endParaRPr lang="en-US" dirty="0" smtClean="0"/>
          </a:p>
          <a:p>
            <a:r>
              <a:rPr lang="en-US" dirty="0" smtClean="0"/>
              <a:t>Memorandum </a:t>
            </a:r>
            <a:r>
              <a:rPr lang="en-US" dirty="0"/>
              <a:t>decision references ARS </a:t>
            </a:r>
            <a:r>
              <a:rPr lang="en-US" u="sng" dirty="0" smtClean="0">
                <a:hlinkClick r:id="rId4"/>
              </a:rPr>
              <a:t>25-408K</a:t>
            </a:r>
            <a:r>
              <a:rPr lang="en-US" dirty="0"/>
              <a:t> (the presumption of a parent’s entitlement to the child’s records) and its exception if such disclosure would “endanger seriously the child’s or a parent’s physical, mental, moral or emotional health.”  </a:t>
            </a:r>
            <a:endParaRPr lang="en-US" dirty="0" smtClean="0"/>
          </a:p>
          <a:p>
            <a:r>
              <a:rPr lang="en-US" dirty="0" smtClean="0"/>
              <a:t>Trial </a:t>
            </a:r>
            <a:r>
              <a:rPr lang="en-US" dirty="0"/>
              <a:t>court’s finding that the records would not be released was upheld.   This decision does not mention ARS 12-2293B.  </a:t>
            </a:r>
            <a:endParaRPr lang="en-US" dirty="0" smtClean="0"/>
          </a:p>
          <a:p>
            <a:r>
              <a:rPr lang="en-US" dirty="0" err="1"/>
              <a:t>H</a:t>
            </a:r>
            <a:r>
              <a:rPr lang="en-US" dirty="0" err="1" smtClean="0"/>
              <a:t>arepoo</a:t>
            </a:r>
            <a:r>
              <a:rPr lang="en-US" dirty="0" smtClean="0"/>
              <a:t> </a:t>
            </a:r>
            <a:r>
              <a:rPr lang="en-US" dirty="0"/>
              <a:t>case cannot be cited as precedent in Arizona, unless it qualifies under </a:t>
            </a:r>
            <a:r>
              <a:rPr lang="en-US" u="sng" dirty="0">
                <a:hlinkClick r:id="rId5"/>
              </a:rPr>
              <a:t>Supreme Court Rule 111(c)</a:t>
            </a:r>
            <a:r>
              <a:rPr lang="en-US" dirty="0"/>
              <a:t>, as it is not a published opinion.</a:t>
            </a:r>
          </a:p>
        </p:txBody>
      </p:sp>
      <p:sp>
        <p:nvSpPr>
          <p:cNvPr id="3" name="Title 2"/>
          <p:cNvSpPr>
            <a:spLocks noGrp="1"/>
          </p:cNvSpPr>
          <p:nvPr>
            <p:ph type="title"/>
          </p:nvPr>
        </p:nvSpPr>
        <p:spPr/>
        <p:txBody>
          <a:bodyPr>
            <a:normAutofit fontScale="90000"/>
          </a:bodyPr>
          <a:lstStyle/>
          <a:p>
            <a:r>
              <a:rPr lang="en-US" dirty="0" smtClean="0">
                <a:solidFill>
                  <a:schemeClr val="tx1"/>
                </a:solidFill>
              </a:rPr>
              <a:t>Unpublished AZ decision on Safe Haven issue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27</a:t>
            </a:fld>
            <a:endParaRPr lang="en-US"/>
          </a:p>
        </p:txBody>
      </p:sp>
    </p:spTree>
    <p:extLst>
      <p:ext uri="{BB962C8B-B14F-4D97-AF65-F5344CB8AC3E}">
        <p14:creationId xmlns:p14="http://schemas.microsoft.com/office/powerpoint/2010/main" val="408042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hlinkClick r:id="rId3"/>
              </a:rPr>
              <a:t>ARS </a:t>
            </a:r>
            <a:r>
              <a:rPr lang="en-US" u="sng" dirty="0">
                <a:hlinkClick r:id="rId3"/>
              </a:rPr>
              <a:t>13-3620</a:t>
            </a:r>
            <a:r>
              <a:rPr lang="en-US" dirty="0"/>
              <a:t> is Arizona’s duty to report </a:t>
            </a:r>
            <a:r>
              <a:rPr lang="en-US" dirty="0" smtClean="0"/>
              <a:t>statute</a:t>
            </a:r>
          </a:p>
          <a:p>
            <a:r>
              <a:rPr lang="en-US" dirty="0" smtClean="0"/>
              <a:t>Subsection </a:t>
            </a:r>
            <a:r>
              <a:rPr lang="en-US" dirty="0"/>
              <a:t>G provides that release of a child’s records does </a:t>
            </a:r>
            <a:r>
              <a:rPr lang="en-US" b="1" u="sng" dirty="0"/>
              <a:t>not</a:t>
            </a:r>
            <a:r>
              <a:rPr lang="en-US" dirty="0"/>
              <a:t> violate privilege in the case of investigation of child abuse or neglect proceedings. </a:t>
            </a:r>
            <a:endParaRPr lang="en-US" dirty="0" smtClean="0"/>
          </a:p>
          <a:p>
            <a:r>
              <a:rPr lang="en-US" dirty="0" smtClean="0"/>
              <a:t>So even if abuse or neglect is </a:t>
            </a:r>
            <a:r>
              <a:rPr lang="en-US" dirty="0"/>
              <a:t>alleged and is the subject of police or agency investigations, </a:t>
            </a:r>
            <a:r>
              <a:rPr lang="en-US" b="1" dirty="0"/>
              <a:t>no one can assert privilege to prevent the production of therapy records.</a:t>
            </a:r>
          </a:p>
        </p:txBody>
      </p:sp>
      <p:sp>
        <p:nvSpPr>
          <p:cNvPr id="3" name="Title 2"/>
          <p:cNvSpPr>
            <a:spLocks noGrp="1"/>
          </p:cNvSpPr>
          <p:nvPr>
            <p:ph type="title"/>
          </p:nvPr>
        </p:nvSpPr>
        <p:spPr/>
        <p:txBody>
          <a:bodyPr>
            <a:normAutofit fontScale="90000"/>
          </a:bodyPr>
          <a:lstStyle/>
          <a:p>
            <a:r>
              <a:rPr lang="en-US" dirty="0" smtClean="0">
                <a:solidFill>
                  <a:schemeClr val="tx1"/>
                </a:solidFill>
              </a:rPr>
              <a:t>What if abuse/neglect involving child is alleged?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28</a:t>
            </a:fld>
            <a:endParaRPr lang="en-US"/>
          </a:p>
        </p:txBody>
      </p:sp>
    </p:spTree>
    <p:extLst>
      <p:ext uri="{BB962C8B-B14F-4D97-AF65-F5344CB8AC3E}">
        <p14:creationId xmlns:p14="http://schemas.microsoft.com/office/powerpoint/2010/main" val="403811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Conceptual status: Debate &amp; Divisiveness</a:t>
            </a:r>
            <a:endParaRPr lang="en-US" dirty="0">
              <a:solidFill>
                <a:schemeClr val="tx1"/>
              </a:solidFill>
            </a:endParaRP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87D7A59-36E2-48B9-B146-C1E59501F63F}" type="slidenum">
              <a:rPr lang="en-US" smtClean="0"/>
              <a:pPr/>
              <a:t>29</a:t>
            </a:fld>
            <a:endParaRPr lang="en-US"/>
          </a:p>
        </p:txBody>
      </p:sp>
    </p:spTree>
    <p:extLst>
      <p:ext uri="{BB962C8B-B14F-4D97-AF65-F5344CB8AC3E}">
        <p14:creationId xmlns:p14="http://schemas.microsoft.com/office/powerpoint/2010/main" val="359474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09147"/>
            <a:ext cx="7772400" cy="1609860"/>
          </a:xfrm>
        </p:spPr>
        <p:txBody>
          <a:bodyPr>
            <a:normAutofit/>
          </a:bodyPr>
          <a:lstStyle/>
          <a:p>
            <a:r>
              <a:rPr lang="en-US" dirty="0" smtClean="0">
                <a:solidFill>
                  <a:schemeClr val="tx1"/>
                </a:solidFill>
              </a:rPr>
              <a:t>Rationale &amp; Context</a:t>
            </a:r>
            <a:br>
              <a:rPr lang="en-US" dirty="0" smtClean="0">
                <a:solidFill>
                  <a:schemeClr val="tx1"/>
                </a:solidFill>
              </a:rPr>
            </a:br>
            <a:endParaRPr lang="en-US" dirty="0">
              <a:solidFill>
                <a:schemeClr val="tx1"/>
              </a:solidFill>
            </a:endParaRPr>
          </a:p>
        </p:txBody>
      </p:sp>
      <p:sp>
        <p:nvSpPr>
          <p:cNvPr id="5" name="Subtitle 4"/>
          <p:cNvSpPr>
            <a:spLocks noGrp="1"/>
          </p:cNvSpPr>
          <p:nvPr>
            <p:ph type="subTitle" idx="1"/>
          </p:nvPr>
        </p:nvSpPr>
        <p:spPr/>
        <p:txBody>
          <a:bodyPr/>
          <a:lstStyle/>
          <a:p>
            <a:endParaRPr lang="en-US" dirty="0"/>
          </a:p>
        </p:txBody>
      </p:sp>
      <p:pic>
        <p:nvPicPr>
          <p:cNvPr id="4098" name="Picture 2" descr="C:\Users\User\Dropbox\A_Images_and_photos\Golden Roa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3226" y="2122279"/>
            <a:ext cx="7372437" cy="451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7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1"/>
                </a:solidFill>
              </a:rPr>
              <a:t>Differentiable Goals creating tension</a:t>
            </a:r>
            <a:endParaRPr lang="en-US" dirty="0">
              <a:solidFill>
                <a:schemeClr val="tx1"/>
              </a:solidFill>
            </a:endParaRPr>
          </a:p>
        </p:txBody>
      </p:sp>
      <p:pic>
        <p:nvPicPr>
          <p:cNvPr id="7170" name="Picture 2" descr="C:\Users\User\Dropbox\A_Images_and_photos\A_Images_and_photos_2\7_iStock_000078625525_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4700" y="1805144"/>
            <a:ext cx="8757632" cy="50528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30</a:t>
            </a:fld>
            <a:endParaRPr lang="en-US"/>
          </a:p>
        </p:txBody>
      </p:sp>
    </p:spTree>
    <p:extLst>
      <p:ext uri="{BB962C8B-B14F-4D97-AF65-F5344CB8AC3E}">
        <p14:creationId xmlns:p14="http://schemas.microsoft.com/office/powerpoint/2010/main" val="159977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Problem 1: “I’m out!!!”</a:t>
            </a:r>
            <a:endParaRPr lang="en-US" dirty="0">
              <a:solidFill>
                <a:schemeClr val="tx1"/>
              </a:solidFill>
            </a:endParaRPr>
          </a:p>
        </p:txBody>
      </p:sp>
      <p:sp>
        <p:nvSpPr>
          <p:cNvPr id="2" name="Content Placeholder 1"/>
          <p:cNvSpPr>
            <a:spLocks noGrp="1"/>
          </p:cNvSpPr>
          <p:nvPr>
            <p:ph sz="quarter" idx="13"/>
          </p:nvPr>
        </p:nvSpPr>
        <p:spPr>
          <a:xfrm>
            <a:off x="70834" y="2679192"/>
            <a:ext cx="4428013" cy="3447288"/>
          </a:xfrm>
        </p:spPr>
        <p:txBody>
          <a:bodyPr>
            <a:normAutofit/>
          </a:bodyPr>
          <a:lstStyle/>
          <a:p>
            <a:pPr marL="0" indent="0">
              <a:buNone/>
            </a:pPr>
            <a:r>
              <a:rPr lang="en-US" dirty="0" smtClean="0"/>
              <a:t>What do clinician’s do </a:t>
            </a:r>
          </a:p>
          <a:p>
            <a:pPr marL="0" indent="0">
              <a:buNone/>
            </a:pPr>
            <a:r>
              <a:rPr lang="en-US" dirty="0" smtClean="0"/>
              <a:t>when pulled into court </a:t>
            </a:r>
          </a:p>
          <a:p>
            <a:pPr marL="0" indent="0">
              <a:buNone/>
            </a:pPr>
            <a:r>
              <a:rPr lang="en-US" dirty="0" smtClean="0"/>
              <a:t>or have to testify?</a:t>
            </a:r>
          </a:p>
          <a:p>
            <a:pPr marL="0" indent="0">
              <a:buNone/>
            </a:pPr>
            <a:endParaRPr lang="en-US" dirty="0" smtClean="0"/>
          </a:p>
          <a:p>
            <a:pPr marL="0" indent="0">
              <a:buNone/>
            </a:pPr>
            <a:r>
              <a:rPr lang="en-US" b="1" dirty="0" smtClean="0"/>
              <a:t>Answer</a:t>
            </a:r>
            <a:r>
              <a:rPr lang="en-US" dirty="0" smtClean="0"/>
              <a:t>:  Termination b/c promise of confidentiality is gone</a:t>
            </a:r>
            <a:endParaRPr lang="en-US" dirty="0"/>
          </a:p>
        </p:txBody>
      </p:sp>
      <p:sp>
        <p:nvSpPr>
          <p:cNvPr id="4" name="Content Placeholder 3"/>
          <p:cNvSpPr>
            <a:spLocks noGrp="1"/>
          </p:cNvSpPr>
          <p:nvPr>
            <p:ph sz="quarter" idx="14"/>
          </p:nvPr>
        </p:nvSpPr>
        <p:spPr/>
        <p:txBody>
          <a:bodyPr/>
          <a:lstStyle/>
          <a:p>
            <a:endParaRPr lang="en-US" dirty="0"/>
          </a:p>
        </p:txBody>
      </p:sp>
      <p:pic>
        <p:nvPicPr>
          <p:cNvPr id="15362" name="Picture 2" descr="C:\Users\User\Dropbox\A_Presentations_and_Resources\actual presentations\Forensic\State Bar_La_Paloma_6_2017\Powerpoint\images\6_iStock_000021267657_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5152" y="2276334"/>
            <a:ext cx="4908929" cy="45816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7D7A59-36E2-48B9-B146-C1E59501F63F}" type="slidenum">
              <a:rPr lang="en-US" smtClean="0"/>
              <a:pPr/>
              <a:t>31</a:t>
            </a:fld>
            <a:endParaRPr lang="en-US"/>
          </a:p>
        </p:txBody>
      </p:sp>
    </p:spTree>
    <p:extLst>
      <p:ext uri="{BB962C8B-B14F-4D97-AF65-F5344CB8AC3E}">
        <p14:creationId xmlns:p14="http://schemas.microsoft.com/office/powerpoint/2010/main" val="211709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291" y="1777285"/>
            <a:ext cx="7939110" cy="4348878"/>
          </a:xfrm>
        </p:spPr>
        <p:txBody>
          <a:bodyPr>
            <a:normAutofit fontScale="92500" lnSpcReduction="20000"/>
          </a:bodyPr>
          <a:lstStyle/>
          <a:p>
            <a:r>
              <a:rPr lang="en-US" dirty="0" smtClean="0"/>
              <a:t>Technically, a therapist </a:t>
            </a:r>
            <a:r>
              <a:rPr lang="en-US" dirty="0"/>
              <a:t>must </a:t>
            </a:r>
            <a:r>
              <a:rPr lang="en-US" dirty="0" smtClean="0"/>
              <a:t>state </a:t>
            </a:r>
            <a:r>
              <a:rPr lang="en-US" dirty="0"/>
              <a:t>that access is reasonably </a:t>
            </a:r>
            <a:r>
              <a:rPr lang="en-US" dirty="0" smtClean="0"/>
              <a:t>likely </a:t>
            </a:r>
            <a:r>
              <a:rPr lang="en-US" dirty="0"/>
              <a:t>to cause harm, it stands to reason that the therapy must have already started.  </a:t>
            </a:r>
            <a:endParaRPr lang="en-US" dirty="0" smtClean="0"/>
          </a:p>
          <a:p>
            <a:endParaRPr lang="en-US" dirty="0" smtClean="0"/>
          </a:p>
          <a:p>
            <a:r>
              <a:rPr lang="en-US" dirty="0" smtClean="0"/>
              <a:t>Therapist not in position </a:t>
            </a:r>
            <a:r>
              <a:rPr lang="en-US" dirty="0"/>
              <a:t>to state that records will cause harm if the records don’t exist yet</a:t>
            </a:r>
            <a:r>
              <a:rPr lang="en-US" dirty="0" smtClean="0"/>
              <a:t>.</a:t>
            </a:r>
          </a:p>
          <a:p>
            <a:endParaRPr lang="en-US" dirty="0" smtClean="0"/>
          </a:p>
          <a:p>
            <a:r>
              <a:rPr lang="en-US" dirty="0" smtClean="0"/>
              <a:t>Safe </a:t>
            </a:r>
            <a:r>
              <a:rPr lang="en-US" dirty="0"/>
              <a:t>haven agreements that are signed by the parents before the child’s therapy starts, are </a:t>
            </a:r>
            <a:r>
              <a:rPr lang="en-US" dirty="0" smtClean="0"/>
              <a:t>unreliable </a:t>
            </a:r>
            <a:r>
              <a:rPr lang="en-US" dirty="0"/>
              <a:t>and arguably don’t meet the </a:t>
            </a:r>
            <a:r>
              <a:rPr lang="en-US" b="1" dirty="0"/>
              <a:t>statutory</a:t>
            </a:r>
            <a:r>
              <a:rPr lang="en-US" dirty="0"/>
              <a:t> standard.  </a:t>
            </a:r>
            <a:endParaRPr lang="en-US" dirty="0" smtClean="0"/>
          </a:p>
          <a:p>
            <a:endParaRPr lang="en-US" dirty="0" smtClean="0"/>
          </a:p>
          <a:p>
            <a:r>
              <a:rPr lang="en-US" dirty="0" smtClean="0"/>
              <a:t>Recognize therapist needs </a:t>
            </a:r>
            <a:r>
              <a:rPr lang="en-US" dirty="0"/>
              <a:t>to make a finding, </a:t>
            </a:r>
            <a:r>
              <a:rPr lang="en-US" b="1" dirty="0"/>
              <a:t>after therapy has started</a:t>
            </a:r>
            <a:r>
              <a:rPr lang="en-US" dirty="0"/>
              <a:t>, as to whether or not access to records are likely to cause harm</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Problem 2: Frontloaded Safe Haven agreements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32</a:t>
            </a:fld>
            <a:endParaRPr lang="en-US"/>
          </a:p>
        </p:txBody>
      </p:sp>
    </p:spTree>
    <p:extLst>
      <p:ext uri="{BB962C8B-B14F-4D97-AF65-F5344CB8AC3E}">
        <p14:creationId xmlns:p14="http://schemas.microsoft.com/office/powerpoint/2010/main" val="47684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Problem 3: Meaningfulness of  evidentiary distinction to child </a:t>
            </a:r>
            <a:endParaRPr lang="en-US" dirty="0">
              <a:solidFill>
                <a:schemeClr val="tx1"/>
              </a:solidFill>
            </a:endParaRPr>
          </a:p>
        </p:txBody>
      </p:sp>
      <p:sp>
        <p:nvSpPr>
          <p:cNvPr id="2" name="Content Placeholder 1"/>
          <p:cNvSpPr>
            <a:spLocks noGrp="1"/>
          </p:cNvSpPr>
          <p:nvPr>
            <p:ph sz="quarter" idx="13"/>
          </p:nvPr>
        </p:nvSpPr>
        <p:spPr>
          <a:xfrm>
            <a:off x="51515" y="2679192"/>
            <a:ext cx="4447332" cy="3837518"/>
          </a:xfrm>
        </p:spPr>
        <p:txBody>
          <a:bodyPr>
            <a:normAutofit fontScale="92500" lnSpcReduction="20000"/>
          </a:bodyPr>
          <a:lstStyle/>
          <a:p>
            <a:pPr marL="0" indent="0">
              <a:buNone/>
            </a:pPr>
            <a:r>
              <a:rPr lang="en-US" dirty="0" smtClean="0"/>
              <a:t>Attorneys: safe haven should </a:t>
            </a:r>
            <a:r>
              <a:rPr lang="en-US" b="1" dirty="0" smtClean="0"/>
              <a:t>NOT </a:t>
            </a:r>
            <a:r>
              <a:rPr lang="en-US" dirty="0" smtClean="0"/>
              <a:t> protect communications b/t therapist and parent.</a:t>
            </a:r>
          </a:p>
          <a:p>
            <a:pPr marL="0" indent="0">
              <a:buNone/>
            </a:pPr>
            <a:endParaRPr lang="en-US" b="1" dirty="0" smtClean="0"/>
          </a:p>
          <a:p>
            <a:pPr marL="0" indent="0">
              <a:buNone/>
            </a:pPr>
            <a:r>
              <a:rPr lang="en-US" b="1" dirty="0" smtClean="0"/>
              <a:t>Retort</a:t>
            </a:r>
            <a:r>
              <a:rPr lang="en-US" dirty="0" smtClean="0"/>
              <a:t>: </a:t>
            </a:r>
            <a:r>
              <a:rPr lang="en-US" dirty="0" err="1" smtClean="0"/>
              <a:t>Stmt’s</a:t>
            </a:r>
            <a:r>
              <a:rPr lang="en-US" dirty="0" smtClean="0"/>
              <a:t> to parents often deeply intertwined with what child has said to them  &gt; pulled into citing child’s comments to defend rationale.</a:t>
            </a:r>
          </a:p>
          <a:p>
            <a:endParaRPr lang="en-US" dirty="0"/>
          </a:p>
          <a:p>
            <a:pPr marL="0" indent="0">
              <a:buNone/>
            </a:pPr>
            <a:r>
              <a:rPr lang="en-US" dirty="0" smtClean="0"/>
              <a:t>Then who looks like they are hiding something? Therapist!  </a:t>
            </a:r>
            <a:endParaRPr lang="en-US" dirty="0"/>
          </a:p>
        </p:txBody>
      </p:sp>
      <p:sp>
        <p:nvSpPr>
          <p:cNvPr id="5" name="Content Placeholder 4"/>
          <p:cNvSpPr>
            <a:spLocks noGrp="1"/>
          </p:cNvSpPr>
          <p:nvPr>
            <p:ph sz="quarter" idx="14"/>
          </p:nvPr>
        </p:nvSpPr>
        <p:spPr/>
        <p:txBody>
          <a:bodyPr/>
          <a:lstStyle/>
          <a:p>
            <a:endParaRPr lang="en-US"/>
          </a:p>
        </p:txBody>
      </p:sp>
      <p:pic>
        <p:nvPicPr>
          <p:cNvPr id="16386" name="Picture 2" descr="C:\Users\User\Dropbox\A_Presentations_and_Resources\actual presentations\Forensic\State Bar_La_Paloma_6_2017\Powerpoint\images\r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7913" y="3232598"/>
            <a:ext cx="4395414" cy="36833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33</a:t>
            </a:fld>
            <a:endParaRPr lang="en-US"/>
          </a:p>
        </p:txBody>
      </p:sp>
    </p:spTree>
    <p:extLst>
      <p:ext uri="{BB962C8B-B14F-4D97-AF65-F5344CB8AC3E}">
        <p14:creationId xmlns:p14="http://schemas.microsoft.com/office/powerpoint/2010/main" val="2210229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dirty="0"/>
          </a:p>
        </p:txBody>
      </p:sp>
      <p:pic>
        <p:nvPicPr>
          <p:cNvPr id="6146" name="Picture 2" descr="C:\Users\User\Dropbox\A_Presentations_and_Resources\actual presentations\Forensic\State Bar_La_Paloma_6_2017\Powerpoint\images\19_iStock_000004839967_Large.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3916" y="180304"/>
            <a:ext cx="9187915" cy="6033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34</a:t>
            </a:fld>
            <a:endParaRPr lang="en-US"/>
          </a:p>
        </p:txBody>
      </p:sp>
    </p:spTree>
    <p:extLst>
      <p:ext uri="{BB962C8B-B14F-4D97-AF65-F5344CB8AC3E}">
        <p14:creationId xmlns:p14="http://schemas.microsoft.com/office/powerpoint/2010/main" val="1657277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28034" y="302654"/>
            <a:ext cx="8313312" cy="5531475"/>
          </a:xfrm>
        </p:spPr>
        <p:txBody>
          <a:bodyPr>
            <a:normAutofit/>
          </a:bodyPr>
          <a:lstStyle/>
          <a:p>
            <a:r>
              <a:rPr lang="en-US" dirty="0" smtClean="0">
                <a:solidFill>
                  <a:schemeClr val="tx1"/>
                </a:solidFill>
              </a:rPr>
              <a:t>What is the EVIDENCE that making therapist testify about communication with parents is any less NEGATIVELY impactful to the therapy due process than if therapist made to testify about what child said?</a:t>
            </a:r>
            <a:r>
              <a:rPr lang="en-US" dirty="0" smtClean="0"/>
              <a:t> </a:t>
            </a:r>
            <a:endParaRPr lang="en-US" dirty="0"/>
          </a:p>
        </p:txBody>
      </p:sp>
      <p:sp>
        <p:nvSpPr>
          <p:cNvPr id="4" name="Subtitle 3"/>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2062975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380" y="-550247"/>
            <a:ext cx="8883203" cy="6001643"/>
          </a:xfrm>
          <a:prstGeom prst="rect">
            <a:avLst/>
          </a:prstGeom>
        </p:spPr>
        <p:txBody>
          <a:bodyPr wrap="square">
            <a:spAutoFit/>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b="1" dirty="0" smtClean="0"/>
          </a:p>
          <a:p>
            <a:endParaRPr lang="en-US" sz="1600" b="1" dirty="0"/>
          </a:p>
          <a:p>
            <a:endParaRPr lang="en-US" sz="1600" b="1" dirty="0" smtClean="0"/>
          </a:p>
          <a:p>
            <a:endParaRPr lang="en-US" sz="1600" b="1" dirty="0" smtClean="0"/>
          </a:p>
          <a:p>
            <a:endParaRPr lang="en-US" sz="1600" b="1" dirty="0" smtClean="0"/>
          </a:p>
          <a:p>
            <a:r>
              <a:rPr lang="en-US" sz="1600" b="1" dirty="0" smtClean="0"/>
              <a:t>12-2293</a:t>
            </a:r>
            <a:r>
              <a:rPr lang="en-US" sz="1600" b="1" dirty="0"/>
              <a:t>. </a:t>
            </a:r>
            <a:r>
              <a:rPr lang="en-US" sz="1600" b="1" u="sng" dirty="0"/>
              <a:t>Release of medical records and payment records to patients and health care decision makers; definition</a:t>
            </a:r>
            <a:endParaRPr lang="en-US" sz="1600" b="1" dirty="0"/>
          </a:p>
          <a:p>
            <a:endParaRPr lang="en-US" sz="1600" dirty="0" smtClean="0"/>
          </a:p>
          <a:p>
            <a:r>
              <a:rPr lang="en-US" sz="1600" dirty="0" smtClean="0"/>
              <a:t>A</a:t>
            </a:r>
            <a:r>
              <a:rPr lang="en-US" sz="1600" dirty="0"/>
              <a:t>. Except as provided in subsections B and C of this section, on the written request of a patient or the patient's health care decision maker for access to or copies of the patient's medical records and payment records, the health care provider in possession of the record shall provide access to or copies of the records to the patient or the patient's health care decision maker.</a:t>
            </a:r>
          </a:p>
          <a:p>
            <a:endParaRPr lang="en-US" sz="1600" dirty="0" smtClean="0"/>
          </a:p>
          <a:p>
            <a:endParaRPr lang="en-US" sz="1600" dirty="0"/>
          </a:p>
          <a:p>
            <a:r>
              <a:rPr lang="en-US" sz="1600" dirty="0" smtClean="0">
                <a:solidFill>
                  <a:srgbClr val="FF0000"/>
                </a:solidFill>
              </a:rPr>
              <a:t>B</a:t>
            </a:r>
            <a:r>
              <a:rPr lang="en-US" sz="1600" dirty="0">
                <a:solidFill>
                  <a:srgbClr val="FF0000"/>
                </a:solidFill>
              </a:rPr>
              <a:t>. A health care provider may deny a request for access to or copies of medical records or payment records if a health professional determines that </a:t>
            </a:r>
            <a:r>
              <a:rPr lang="en-US" sz="1600" dirty="0" smtClean="0">
                <a:solidFill>
                  <a:srgbClr val="FF0000"/>
                </a:solidFill>
              </a:rPr>
              <a:t>either…….</a:t>
            </a:r>
            <a:endParaRPr lang="en-US" sz="1600" dirty="0">
              <a:solidFill>
                <a:srgbClr val="FF0000"/>
              </a:solidFill>
            </a:endParaRPr>
          </a:p>
          <a:p>
            <a:endParaRPr lang="en-US" sz="1600" dirty="0"/>
          </a:p>
        </p:txBody>
      </p:sp>
      <p:sp>
        <p:nvSpPr>
          <p:cNvPr id="5" name="Title 4"/>
          <p:cNvSpPr>
            <a:spLocks noGrp="1"/>
          </p:cNvSpPr>
          <p:nvPr>
            <p:ph type="title"/>
          </p:nvPr>
        </p:nvSpPr>
        <p:spPr>
          <a:xfrm>
            <a:off x="457200" y="338327"/>
            <a:ext cx="8229600" cy="1503351"/>
          </a:xfrm>
        </p:spPr>
        <p:txBody>
          <a:bodyPr>
            <a:normAutofit fontScale="90000"/>
          </a:bodyPr>
          <a:lstStyle/>
          <a:p>
            <a:r>
              <a:rPr lang="en-US" dirty="0" smtClean="0">
                <a:solidFill>
                  <a:schemeClr val="tx1"/>
                </a:solidFill>
              </a:rPr>
              <a:t>AZ 12-2293 – References a record, not what is being discussed or who are the discussants </a:t>
            </a:r>
            <a:endParaRPr lang="en-US" dirty="0">
              <a:solidFill>
                <a:schemeClr val="tx1"/>
              </a:solidFill>
            </a:endParaRPr>
          </a:p>
        </p:txBody>
      </p:sp>
      <p:sp>
        <p:nvSpPr>
          <p:cNvPr id="6" name="Content Placeholder 5"/>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687D7A59-36E2-48B9-B146-C1E59501F63F}" type="slidenum">
              <a:rPr lang="en-US" smtClean="0"/>
              <a:pPr/>
              <a:t>36</a:t>
            </a:fld>
            <a:endParaRPr lang="en-US"/>
          </a:p>
        </p:txBody>
      </p:sp>
    </p:spTree>
    <p:extLst>
      <p:ext uri="{BB962C8B-B14F-4D97-AF65-F5344CB8AC3E}">
        <p14:creationId xmlns:p14="http://schemas.microsoft.com/office/powerpoint/2010/main" val="127700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3" y="751344"/>
            <a:ext cx="8854227" cy="4524315"/>
          </a:xfrm>
          <a:prstGeom prst="rect">
            <a:avLst/>
          </a:prstGeom>
        </p:spPr>
        <p:txBody>
          <a:bodyPr wrap="square">
            <a:spAutoFit/>
          </a:bodyPr>
          <a:lstStyle/>
          <a:p>
            <a:endParaRPr lang="en-US" dirty="0" smtClean="0"/>
          </a:p>
          <a:p>
            <a:endParaRPr lang="en-US" dirty="0" smtClean="0"/>
          </a:p>
          <a:p>
            <a:r>
              <a:rPr lang="en-US" dirty="0" smtClean="0"/>
              <a:t>1</a:t>
            </a:r>
            <a:r>
              <a:rPr lang="en-US" dirty="0"/>
              <a:t>. Access by the patient is reasonably likely to endanger the life or physical safety of the patient or another person.</a:t>
            </a:r>
          </a:p>
          <a:p>
            <a:endParaRPr lang="en-US" dirty="0" smtClean="0"/>
          </a:p>
          <a:p>
            <a:r>
              <a:rPr lang="en-US" dirty="0" smtClean="0"/>
              <a:t>2</a:t>
            </a:r>
            <a:r>
              <a:rPr lang="en-US" dirty="0"/>
              <a:t>. The records make reference to a person other than a health professional and access by the patient or the patient's health care decision maker is reasonably likely to cause substantial harm to that other person.</a:t>
            </a:r>
          </a:p>
          <a:p>
            <a:endParaRPr lang="en-US" dirty="0" smtClean="0"/>
          </a:p>
          <a:p>
            <a:r>
              <a:rPr lang="en-US" dirty="0" smtClean="0">
                <a:solidFill>
                  <a:srgbClr val="FF0000"/>
                </a:solidFill>
              </a:rPr>
              <a:t>3</a:t>
            </a:r>
            <a:r>
              <a:rPr lang="en-US" dirty="0">
                <a:solidFill>
                  <a:srgbClr val="FF0000"/>
                </a:solidFill>
              </a:rPr>
              <a:t>. Access by the patient's health care decision maker is reasonably likely to cause substantial harm to the patient or another person.</a:t>
            </a:r>
          </a:p>
          <a:p>
            <a:endParaRPr lang="en-US" dirty="0" smtClean="0">
              <a:solidFill>
                <a:srgbClr val="FF0000"/>
              </a:solidFill>
            </a:endParaRPr>
          </a:p>
          <a:p>
            <a:r>
              <a:rPr lang="en-US" dirty="0" smtClean="0">
                <a:solidFill>
                  <a:srgbClr val="FF0000"/>
                </a:solidFill>
              </a:rPr>
              <a:t>4</a:t>
            </a:r>
            <a:r>
              <a:rPr lang="en-US" dirty="0">
                <a:solidFill>
                  <a:srgbClr val="FF0000"/>
                </a:solidFill>
              </a:rPr>
              <a:t>. Access by the patient or the patient's health care decision maker would reveal information obtained under a promise of confidentiality with someone other than a health professional and access would be reasonably likely to reveal the source of the information.</a:t>
            </a:r>
          </a:p>
        </p:txBody>
      </p:sp>
      <p:sp>
        <p:nvSpPr>
          <p:cNvPr id="3" name="Title 2"/>
          <p:cNvSpPr>
            <a:spLocks noGrp="1"/>
          </p:cNvSpPr>
          <p:nvPr>
            <p:ph type="title"/>
          </p:nvPr>
        </p:nvSpPr>
        <p:spPr>
          <a:xfrm>
            <a:off x="457200" y="338328"/>
            <a:ext cx="8229600" cy="795013"/>
          </a:xfrm>
        </p:spPr>
        <p:txBody>
          <a:bodyPr/>
          <a:lstStyle/>
          <a:p>
            <a:r>
              <a:rPr lang="en-US" dirty="0" smtClean="0">
                <a:solidFill>
                  <a:schemeClr val="tx1"/>
                </a:solidFill>
              </a:rPr>
              <a:t>AZ 12-2293 (cont’d)</a:t>
            </a:r>
            <a:endParaRPr lang="en-US" dirty="0">
              <a:solidFill>
                <a:schemeClr val="tx1"/>
              </a:solidFill>
            </a:endParaRPr>
          </a:p>
        </p:txBody>
      </p:sp>
      <p:sp>
        <p:nvSpPr>
          <p:cNvPr id="4" name="Content Placeholder 3"/>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37</a:t>
            </a:fld>
            <a:endParaRPr lang="en-US"/>
          </a:p>
        </p:txBody>
      </p:sp>
    </p:spTree>
    <p:extLst>
      <p:ext uri="{BB962C8B-B14F-4D97-AF65-F5344CB8AC3E}">
        <p14:creationId xmlns:p14="http://schemas.microsoft.com/office/powerpoint/2010/main" val="1574142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820" y="338328"/>
            <a:ext cx="8454980" cy="1252728"/>
          </a:xfrm>
        </p:spPr>
        <p:txBody>
          <a:bodyPr>
            <a:normAutofit fontScale="90000"/>
          </a:bodyPr>
          <a:lstStyle/>
          <a:p>
            <a:pPr algn="l"/>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Key </a:t>
            </a:r>
            <a:br>
              <a:rPr lang="en-US" dirty="0" smtClean="0">
                <a:solidFill>
                  <a:schemeClr val="tx1"/>
                </a:solidFill>
              </a:rPr>
            </a:br>
            <a:r>
              <a:rPr lang="en-US" dirty="0" smtClean="0">
                <a:solidFill>
                  <a:schemeClr val="tx1"/>
                </a:solidFill>
              </a:rPr>
              <a:t>Psychological </a:t>
            </a:r>
            <a:br>
              <a:rPr lang="en-US" dirty="0" smtClean="0">
                <a:solidFill>
                  <a:schemeClr val="tx1"/>
                </a:solidFill>
              </a:rPr>
            </a:br>
            <a:r>
              <a:rPr lang="en-US" dirty="0" smtClean="0">
                <a:solidFill>
                  <a:schemeClr val="tx1"/>
                </a:solidFill>
              </a:rPr>
              <a:t>elements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of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Court Orders</a:t>
            </a:r>
            <a:br>
              <a:rPr lang="en-US" dirty="0" smtClean="0">
                <a:solidFill>
                  <a:schemeClr val="tx1"/>
                </a:solidFill>
              </a:rPr>
            </a:br>
            <a:endParaRPr lang="en-US" dirty="0">
              <a:solidFill>
                <a:schemeClr val="tx1"/>
              </a:solidFill>
            </a:endParaRPr>
          </a:p>
        </p:txBody>
      </p:sp>
      <p:sp>
        <p:nvSpPr>
          <p:cNvPr id="5" name="Subtitle 4"/>
          <p:cNvSpPr>
            <a:spLocks noGrp="1"/>
          </p:cNvSpPr>
          <p:nvPr>
            <p:ph sz="quarter" idx="13"/>
          </p:nvPr>
        </p:nvSpPr>
        <p:spPr/>
        <p:txBody>
          <a:bodyPr/>
          <a:lstStyle/>
          <a:p>
            <a:endParaRPr lang="en-US" dirty="0"/>
          </a:p>
        </p:txBody>
      </p:sp>
      <p:sp>
        <p:nvSpPr>
          <p:cNvPr id="6" name="Content Placeholder 5"/>
          <p:cNvSpPr>
            <a:spLocks noGrp="1"/>
          </p:cNvSpPr>
          <p:nvPr>
            <p:ph sz="quarter" idx="14"/>
          </p:nvPr>
        </p:nvSpPr>
        <p:spPr/>
        <p:txBody>
          <a:bodyPr/>
          <a:lstStyle/>
          <a:p>
            <a:endParaRPr lang="en-US"/>
          </a:p>
        </p:txBody>
      </p:sp>
      <p:pic>
        <p:nvPicPr>
          <p:cNvPr id="8194" name="Picture 2" descr="C:\Users\User\Dropbox\A_Images_and_photos\A_Images_and_photos_2\27_iStock_000024219773_Large_legacyke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8847" y="-396025"/>
            <a:ext cx="4579957" cy="74021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38</a:t>
            </a:fld>
            <a:endParaRPr lang="en-US"/>
          </a:p>
        </p:txBody>
      </p:sp>
    </p:spTree>
    <p:extLst>
      <p:ext uri="{BB962C8B-B14F-4D97-AF65-F5344CB8AC3E}">
        <p14:creationId xmlns:p14="http://schemas.microsoft.com/office/powerpoint/2010/main" val="1348828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3262" y="2614411"/>
            <a:ext cx="7836793" cy="4095482"/>
          </a:xfrm>
        </p:spPr>
        <p:txBody>
          <a:bodyPr>
            <a:normAutofit fontScale="92500" lnSpcReduction="20000"/>
          </a:bodyPr>
          <a:lstStyle/>
          <a:p>
            <a:r>
              <a:rPr lang="en-US" b="1" i="1" dirty="0" smtClean="0"/>
              <a:t>Blended </a:t>
            </a:r>
            <a:r>
              <a:rPr lang="en-US" b="1" i="1" dirty="0"/>
              <a:t>in with a more generic form from other legal sources related to the matter</a:t>
            </a:r>
            <a:endParaRPr lang="en-US" dirty="0"/>
          </a:p>
          <a:p>
            <a:pPr marL="0" indent="0">
              <a:buNone/>
            </a:pPr>
            <a:r>
              <a:rPr lang="en-US" b="1" i="1" dirty="0"/>
              <a:t> </a:t>
            </a:r>
            <a:endParaRPr lang="en-US" dirty="0"/>
          </a:p>
          <a:p>
            <a:r>
              <a:rPr lang="en-US" b="1" i="1" dirty="0"/>
              <a:t>Could sounds legalistic, but </a:t>
            </a:r>
            <a:r>
              <a:rPr lang="en-US" b="1" i="1" dirty="0" smtClean="0"/>
              <a:t>focused therapeutic </a:t>
            </a:r>
            <a:r>
              <a:rPr lang="en-US" b="1" i="1" dirty="0"/>
              <a:t>value of this document</a:t>
            </a:r>
            <a:endParaRPr lang="en-US" dirty="0"/>
          </a:p>
          <a:p>
            <a:pPr marL="0" indent="0">
              <a:buNone/>
            </a:pPr>
            <a:r>
              <a:rPr lang="en-US" b="1" i="1" dirty="0"/>
              <a:t> </a:t>
            </a:r>
            <a:endParaRPr lang="en-US" dirty="0"/>
          </a:p>
          <a:p>
            <a:r>
              <a:rPr lang="en-US" b="1" i="1" dirty="0"/>
              <a:t>If there is legal </a:t>
            </a:r>
            <a:r>
              <a:rPr lang="en-US" b="1" i="1" dirty="0" smtClean="0"/>
              <a:t>language,  </a:t>
            </a:r>
            <a:r>
              <a:rPr lang="en-US" b="1" i="1" dirty="0"/>
              <a:t>we </a:t>
            </a:r>
            <a:r>
              <a:rPr lang="en-US" b="1" i="1" dirty="0" smtClean="0"/>
              <a:t>wove psychological </a:t>
            </a:r>
            <a:r>
              <a:rPr lang="en-US" b="1" i="1" dirty="0"/>
              <a:t>ideas into legal language  </a:t>
            </a:r>
            <a:endParaRPr lang="en-US" dirty="0"/>
          </a:p>
          <a:p>
            <a:pPr marL="0" indent="0">
              <a:buNone/>
            </a:pPr>
            <a:r>
              <a:rPr lang="en-US" b="1" dirty="0"/>
              <a:t> </a:t>
            </a:r>
            <a:endParaRPr lang="en-US" dirty="0"/>
          </a:p>
          <a:p>
            <a:r>
              <a:rPr lang="en-US" b="1" i="1" dirty="0"/>
              <a:t>Some references were from real world </a:t>
            </a:r>
            <a:r>
              <a:rPr lang="en-US" b="1" i="1" dirty="0" smtClean="0"/>
              <a:t>sources</a:t>
            </a:r>
          </a:p>
          <a:p>
            <a:endParaRPr lang="en-US" b="1" i="1" dirty="0"/>
          </a:p>
          <a:p>
            <a:r>
              <a:rPr lang="en-US" b="1" i="1" dirty="0" smtClean="0"/>
              <a:t>From </a:t>
            </a:r>
            <a:r>
              <a:rPr lang="en-US" b="1" i="1" dirty="0"/>
              <a:t>various </a:t>
            </a:r>
            <a:r>
              <a:rPr lang="en-US" b="1" i="1" dirty="0" smtClean="0"/>
              <a:t>sources attorney and psychological sources </a:t>
            </a:r>
            <a:endParaRPr lang="en-US" dirty="0"/>
          </a:p>
          <a:p>
            <a:endParaRPr lang="en-US" dirty="0"/>
          </a:p>
        </p:txBody>
      </p:sp>
      <p:sp>
        <p:nvSpPr>
          <p:cNvPr id="3" name="Title 2"/>
          <p:cNvSpPr>
            <a:spLocks noGrp="1"/>
          </p:cNvSpPr>
          <p:nvPr>
            <p:ph type="title"/>
          </p:nvPr>
        </p:nvSpPr>
        <p:spPr>
          <a:xfrm>
            <a:off x="379927" y="568409"/>
            <a:ext cx="8229600" cy="1910774"/>
          </a:xfrm>
        </p:spPr>
        <p:txBody>
          <a:bodyPr>
            <a:normAutofit fontScale="90000"/>
          </a:bodyPr>
          <a:lstStyle/>
          <a:p>
            <a:r>
              <a:rPr lang="en-US" sz="3600" b="1" dirty="0" smtClean="0">
                <a:solidFill>
                  <a:schemeClr val="tx1"/>
                </a:solidFill>
              </a:rPr>
              <a:t>Handout: </a:t>
            </a:r>
            <a:r>
              <a:rPr lang="en-US" sz="3600" dirty="0">
                <a:solidFill>
                  <a:schemeClr val="tx1"/>
                </a:solidFill>
              </a:rPr>
              <a:t>Mental health professional based perspective on what safe haven aspects are important, and which have psycholegal </a:t>
            </a:r>
            <a:r>
              <a:rPr lang="en-US" sz="3600" dirty="0" smtClean="0">
                <a:solidFill>
                  <a:schemeClr val="tx1"/>
                </a:solidFill>
              </a:rPr>
              <a:t>implications</a:t>
            </a:r>
            <a:r>
              <a:rPr lang="en-US" dirty="0"/>
              <a:t/>
            </a:r>
            <a:br>
              <a:rPr lang="en-US" dirty="0"/>
            </a:br>
            <a:r>
              <a:rPr lang="en-US" dirty="0" smtClean="0"/>
              <a:t> </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39</a:t>
            </a:fld>
            <a:endParaRPr lang="en-US"/>
          </a:p>
        </p:txBody>
      </p:sp>
    </p:spTree>
    <p:extLst>
      <p:ext uri="{BB962C8B-B14F-4D97-AF65-F5344CB8AC3E}">
        <p14:creationId xmlns:p14="http://schemas.microsoft.com/office/powerpoint/2010/main" val="186087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solidFill>
                  <a:schemeClr val="tx1"/>
                </a:solidFill>
              </a:rPr>
              <a:t>Linguistic History of </a:t>
            </a:r>
            <a:br>
              <a:rPr lang="en-US" dirty="0" smtClean="0">
                <a:solidFill>
                  <a:schemeClr val="tx1"/>
                </a:solidFill>
              </a:rPr>
            </a:br>
            <a:r>
              <a:rPr lang="en-US" dirty="0" smtClean="0">
                <a:solidFill>
                  <a:schemeClr val="tx1"/>
                </a:solidFill>
              </a:rPr>
              <a:t>concept</a:t>
            </a:r>
            <a:endParaRPr lang="en-US" dirty="0">
              <a:solidFill>
                <a:schemeClr val="tx1"/>
              </a:solidFill>
            </a:endParaRPr>
          </a:p>
        </p:txBody>
      </p:sp>
      <p:sp>
        <p:nvSpPr>
          <p:cNvPr id="4" name="Text Placeholder 3"/>
          <p:cNvSpPr>
            <a:spLocks noGrp="1"/>
          </p:cNvSpPr>
          <p:nvPr>
            <p:ph type="body" idx="1"/>
          </p:nvPr>
        </p:nvSpPr>
        <p:spPr/>
        <p:txBody>
          <a:bodyPr/>
          <a:lstStyle/>
          <a:p>
            <a:endParaRPr lang="en-US"/>
          </a:p>
        </p:txBody>
      </p:sp>
      <p:sp>
        <p:nvSpPr>
          <p:cNvPr id="2" name="Content Placeholder 1"/>
          <p:cNvSpPr>
            <a:spLocks noGrp="1"/>
          </p:cNvSpPr>
          <p:nvPr>
            <p:ph sz="half" idx="2"/>
          </p:nvPr>
        </p:nvSpPr>
        <p:spPr/>
        <p:txBody>
          <a:bodyPr/>
          <a:lstStyle/>
          <a:p>
            <a:r>
              <a:rPr lang="en-US" dirty="0" smtClean="0"/>
              <a:t> </a:t>
            </a:r>
            <a:endParaRPr lang="en-US" dirty="0"/>
          </a:p>
        </p:txBody>
      </p:sp>
      <p:sp>
        <p:nvSpPr>
          <p:cNvPr id="5" name="Text Placeholder 4"/>
          <p:cNvSpPr>
            <a:spLocks noGrp="1"/>
          </p:cNvSpPr>
          <p:nvPr>
            <p:ph type="body" sz="quarter" idx="3"/>
          </p:nvPr>
        </p:nvSpPr>
        <p:spPr/>
        <p:txBody>
          <a:bodyPr/>
          <a:lstStyle/>
          <a:p>
            <a:r>
              <a:rPr lang="en-US" dirty="0" smtClean="0"/>
              <a:t>Often used with…</a:t>
            </a:r>
            <a:endParaRPr lang="en-US" dirty="0"/>
          </a:p>
        </p:txBody>
      </p:sp>
      <p:sp>
        <p:nvSpPr>
          <p:cNvPr id="6" name="Content Placeholder 5"/>
          <p:cNvSpPr>
            <a:spLocks noGrp="1"/>
          </p:cNvSpPr>
          <p:nvPr>
            <p:ph sz="quarter" idx="4"/>
          </p:nvPr>
        </p:nvSpPr>
        <p:spPr/>
        <p:txBody>
          <a:bodyPr/>
          <a:lstStyle/>
          <a:p>
            <a:r>
              <a:rPr lang="en-US" dirty="0" smtClean="0"/>
              <a:t>Finite weather phenomenon</a:t>
            </a:r>
          </a:p>
          <a:p>
            <a:r>
              <a:rPr lang="en-US" dirty="0" smtClean="0"/>
              <a:t>Beer labels and Retirement plans</a:t>
            </a:r>
            <a:endParaRPr lang="en-US" dirty="0"/>
          </a:p>
        </p:txBody>
      </p:sp>
      <p:pic>
        <p:nvPicPr>
          <p:cNvPr id="1026" name="Picture 2" descr="Image result for safe har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375" y="251138"/>
            <a:ext cx="3511563" cy="23439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76" y="1794388"/>
            <a:ext cx="3092272" cy="247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safe harb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90" y="4459309"/>
            <a:ext cx="3971925" cy="11525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safe harbo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22298" y="4913894"/>
            <a:ext cx="4421702" cy="194410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87D7A59-36E2-48B9-B146-C1E59501F63F}" type="slidenum">
              <a:rPr lang="en-US" smtClean="0"/>
              <a:pPr/>
              <a:t>4</a:t>
            </a:fld>
            <a:endParaRPr lang="en-US"/>
          </a:p>
        </p:txBody>
      </p:sp>
    </p:spTree>
    <p:extLst>
      <p:ext uri="{BB962C8B-B14F-4D97-AF65-F5344CB8AC3E}">
        <p14:creationId xmlns:p14="http://schemas.microsoft.com/office/powerpoint/2010/main" val="3070340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55" y="2562896"/>
            <a:ext cx="8731876" cy="3563267"/>
          </a:xfrm>
        </p:spPr>
        <p:txBody>
          <a:bodyPr>
            <a:normAutofit/>
          </a:bodyPr>
          <a:lstStyle/>
          <a:p>
            <a:endParaRPr lang="en-US" b="1" dirty="0" smtClean="0"/>
          </a:p>
          <a:p>
            <a:r>
              <a:rPr lang="en-US" b="1" dirty="0" smtClean="0"/>
              <a:t>Use </a:t>
            </a:r>
            <a:r>
              <a:rPr lang="en-US" b="1" dirty="0"/>
              <a:t>a standard pre-meeting </a:t>
            </a:r>
            <a:r>
              <a:rPr lang="en-US" b="1" dirty="0" smtClean="0"/>
              <a:t>form </a:t>
            </a:r>
          </a:p>
          <a:p>
            <a:endParaRPr lang="en-US" b="1" dirty="0" smtClean="0"/>
          </a:p>
          <a:p>
            <a:r>
              <a:rPr lang="en-US" b="1" dirty="0" smtClean="0"/>
              <a:t>Allows </a:t>
            </a:r>
            <a:r>
              <a:rPr lang="en-US" b="1" dirty="0"/>
              <a:t>commensurate input </a:t>
            </a:r>
            <a:endParaRPr lang="en-US" b="1" dirty="0" smtClean="0"/>
          </a:p>
          <a:p>
            <a:endParaRPr lang="en-US" b="1" dirty="0"/>
          </a:p>
          <a:p>
            <a:r>
              <a:rPr lang="en-US" b="1" dirty="0" smtClean="0"/>
              <a:t>Minimizes surprise complaints</a:t>
            </a:r>
          </a:p>
          <a:p>
            <a:endParaRPr lang="en-US" b="1" dirty="0"/>
          </a:p>
          <a:p>
            <a:r>
              <a:rPr lang="en-US" b="1" dirty="0" smtClean="0"/>
              <a:t>Weakens the non-participatory hijacker</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u="sng" dirty="0"/>
              <a:t>(6) Equalization of participation.</a:t>
            </a:r>
            <a:r>
              <a:rPr lang="en-US" dirty="0"/>
              <a:t>  </a:t>
            </a:r>
            <a:br>
              <a:rPr lang="en-US" dirty="0"/>
            </a:br>
            <a:endParaRPr lang="en-US" dirty="0"/>
          </a:p>
        </p:txBody>
      </p:sp>
      <p:pic>
        <p:nvPicPr>
          <p:cNvPr id="10242" name="Picture 2" descr="C:\Users\User\Dropbox\A_Presentations_and_Resources\actual presentations\Forensic\State Bar_La_Paloma_6_2017\Powerpoint\images\iStock_000073158825_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42027" y="1463496"/>
            <a:ext cx="5258999"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40</a:t>
            </a:fld>
            <a:endParaRPr lang="en-US"/>
          </a:p>
        </p:txBody>
      </p:sp>
    </p:spTree>
    <p:extLst>
      <p:ext uri="{BB962C8B-B14F-4D97-AF65-F5344CB8AC3E}">
        <p14:creationId xmlns:p14="http://schemas.microsoft.com/office/powerpoint/2010/main" val="2960885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 y="2649707"/>
            <a:ext cx="8851483" cy="3802607"/>
          </a:xfrm>
        </p:spPr>
        <p:txBody>
          <a:bodyPr>
            <a:normAutofit/>
          </a:bodyPr>
          <a:lstStyle/>
          <a:p>
            <a:r>
              <a:rPr lang="en-US" dirty="0" smtClean="0"/>
              <a:t>Before </a:t>
            </a:r>
            <a:r>
              <a:rPr lang="en-US" dirty="0"/>
              <a:t>elevating </a:t>
            </a:r>
            <a:r>
              <a:rPr lang="en-US" dirty="0" smtClean="0"/>
              <a:t>to formal </a:t>
            </a:r>
            <a:r>
              <a:rPr lang="en-US" dirty="0"/>
              <a:t>complaint, </a:t>
            </a:r>
            <a:r>
              <a:rPr lang="en-US" b="1" dirty="0"/>
              <a:t>the parent must </a:t>
            </a:r>
            <a:r>
              <a:rPr lang="en-US" b="1" dirty="0" smtClean="0"/>
              <a:t>show a  </a:t>
            </a:r>
            <a:r>
              <a:rPr lang="en-US" b="1" dirty="0"/>
              <a:t>persistent track record of seeking to resolve their concern through a collaborative, ongoing, professional communication and problem solving process </a:t>
            </a:r>
            <a:r>
              <a:rPr lang="en-US" dirty="0"/>
              <a:t>with therapist.  </a:t>
            </a:r>
          </a:p>
          <a:p>
            <a:endParaRPr lang="en-US" dirty="0"/>
          </a:p>
        </p:txBody>
      </p:sp>
      <p:sp>
        <p:nvSpPr>
          <p:cNvPr id="3" name="Title 2"/>
          <p:cNvSpPr>
            <a:spLocks noGrp="1"/>
          </p:cNvSpPr>
          <p:nvPr>
            <p:ph type="title"/>
          </p:nvPr>
        </p:nvSpPr>
        <p:spPr>
          <a:xfrm>
            <a:off x="457200" y="714777"/>
            <a:ext cx="8229600" cy="1506829"/>
          </a:xfrm>
        </p:spPr>
        <p:txBody>
          <a:bodyPr>
            <a:normAutofit fontScale="90000"/>
          </a:bodyPr>
          <a:lstStyle/>
          <a:p>
            <a:r>
              <a:rPr lang="en-US" u="sng" dirty="0"/>
              <a:t>(12) Informal complaints or concerns about </a:t>
            </a:r>
            <a:r>
              <a:rPr lang="en-US" u="sng" dirty="0" smtClean="0"/>
              <a:t>counselor</a:t>
            </a:r>
            <a:r>
              <a:rPr lang="en-US" dirty="0" smtClean="0"/>
              <a:t>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41</a:t>
            </a:fld>
            <a:endParaRPr lang="en-US"/>
          </a:p>
        </p:txBody>
      </p:sp>
    </p:spTree>
    <p:extLst>
      <p:ext uri="{BB962C8B-B14F-4D97-AF65-F5344CB8AC3E}">
        <p14:creationId xmlns:p14="http://schemas.microsoft.com/office/powerpoint/2010/main" val="2953418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7955" y="2540239"/>
            <a:ext cx="8905027" cy="3450696"/>
          </a:xfrm>
        </p:spPr>
        <p:txBody>
          <a:bodyPr>
            <a:normAutofit/>
          </a:bodyPr>
          <a:lstStyle/>
          <a:p>
            <a:r>
              <a:rPr lang="en-US" dirty="0" smtClean="0"/>
              <a:t>Strong, front loading court order (See Handout)</a:t>
            </a:r>
          </a:p>
          <a:p>
            <a:r>
              <a:rPr lang="en-US" dirty="0" smtClean="0"/>
              <a:t>Goes beyond generic recommendations</a:t>
            </a:r>
          </a:p>
          <a:p>
            <a:r>
              <a:rPr lang="en-US" dirty="0" smtClean="0"/>
              <a:t>Language to contain specific toxic parent behaviors</a:t>
            </a:r>
          </a:p>
          <a:p>
            <a:r>
              <a:rPr lang="en-US" dirty="0" smtClean="0"/>
              <a:t>Minimize parent claiming marginalization (See Handout)</a:t>
            </a:r>
          </a:p>
          <a:p>
            <a:endParaRPr lang="en-US" dirty="0" smtClean="0"/>
          </a:p>
          <a:p>
            <a:r>
              <a:rPr lang="en-US" dirty="0" smtClean="0"/>
              <a:t>MOST IMPORTANT: Retain a bird’s eye view of probative claims</a:t>
            </a:r>
          </a:p>
          <a:p>
            <a:endParaRPr lang="en-US" dirty="0"/>
          </a:p>
        </p:txBody>
      </p:sp>
      <p:sp>
        <p:nvSpPr>
          <p:cNvPr id="6" name="Title 5"/>
          <p:cNvSpPr>
            <a:spLocks noGrp="1"/>
          </p:cNvSpPr>
          <p:nvPr>
            <p:ph type="title"/>
          </p:nvPr>
        </p:nvSpPr>
        <p:spPr/>
        <p:txBody>
          <a:bodyPr/>
          <a:lstStyle/>
          <a:p>
            <a:r>
              <a:rPr lang="en-US" dirty="0" smtClean="0">
                <a:solidFill>
                  <a:schemeClr val="tx1"/>
                </a:solidFill>
              </a:rPr>
              <a:t>Criteria for SH success </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687D7A59-36E2-48B9-B146-C1E59501F63F}" type="slidenum">
              <a:rPr lang="en-US" smtClean="0"/>
              <a:pPr/>
              <a:t>42</a:t>
            </a:fld>
            <a:endParaRPr lang="en-US"/>
          </a:p>
        </p:txBody>
      </p:sp>
    </p:spTree>
    <p:extLst>
      <p:ext uri="{BB962C8B-B14F-4D97-AF65-F5344CB8AC3E}">
        <p14:creationId xmlns:p14="http://schemas.microsoft.com/office/powerpoint/2010/main" val="3157332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solidFill>
                <a:schemeClr val="tx1"/>
              </a:solidFill>
            </a:endParaRPr>
          </a:p>
        </p:txBody>
      </p:sp>
      <p:sp>
        <p:nvSpPr>
          <p:cNvPr id="6" name="Content Placeholder 5"/>
          <p:cNvSpPr>
            <a:spLocks noGrp="1"/>
          </p:cNvSpPr>
          <p:nvPr>
            <p:ph sz="quarter" idx="13"/>
          </p:nvPr>
        </p:nvSpPr>
        <p:spPr>
          <a:xfrm>
            <a:off x="676655" y="1339403"/>
            <a:ext cx="3822192" cy="4787077"/>
          </a:xfrm>
        </p:spPr>
        <p:txBody>
          <a:bodyPr>
            <a:normAutofit/>
          </a:bodyPr>
          <a:lstStyle/>
          <a:p>
            <a:pPr marL="0" indent="0">
              <a:buNone/>
            </a:pPr>
            <a:endParaRPr lang="en-US" sz="3600" dirty="0" smtClean="0">
              <a:solidFill>
                <a:schemeClr val="tx1"/>
              </a:solidFill>
            </a:endParaRPr>
          </a:p>
          <a:p>
            <a:pPr marL="0" indent="0">
              <a:buNone/>
            </a:pPr>
            <a:endParaRPr lang="en-US" sz="3600" dirty="0" smtClean="0">
              <a:solidFill>
                <a:schemeClr val="tx1"/>
              </a:solidFill>
            </a:endParaRPr>
          </a:p>
          <a:p>
            <a:pPr marL="0" indent="0">
              <a:buNone/>
            </a:pPr>
            <a:r>
              <a:rPr lang="en-US" sz="3600" dirty="0" smtClean="0">
                <a:solidFill>
                  <a:schemeClr val="tx1"/>
                </a:solidFill>
              </a:rPr>
              <a:t>Future </a:t>
            </a:r>
          </a:p>
          <a:p>
            <a:pPr marL="0" indent="0">
              <a:buNone/>
            </a:pPr>
            <a:endParaRPr lang="en-US" sz="3600" dirty="0">
              <a:solidFill>
                <a:schemeClr val="tx1"/>
              </a:solidFill>
            </a:endParaRPr>
          </a:p>
          <a:p>
            <a:pPr marL="0" indent="0">
              <a:buNone/>
            </a:pPr>
            <a:r>
              <a:rPr lang="en-US" sz="3600" dirty="0" smtClean="0">
                <a:solidFill>
                  <a:schemeClr val="tx1"/>
                </a:solidFill>
              </a:rPr>
              <a:t>Considerations</a:t>
            </a:r>
            <a:endParaRPr lang="en-US" sz="3600" dirty="0"/>
          </a:p>
        </p:txBody>
      </p:sp>
      <p:sp>
        <p:nvSpPr>
          <p:cNvPr id="7" name="Content Placeholder 6"/>
          <p:cNvSpPr>
            <a:spLocks noGrp="1"/>
          </p:cNvSpPr>
          <p:nvPr>
            <p:ph sz="quarter" idx="14"/>
          </p:nvPr>
        </p:nvSpPr>
        <p:spPr/>
        <p:txBody>
          <a:bodyPr/>
          <a:lstStyle/>
          <a:p>
            <a:endParaRPr lang="en-US"/>
          </a:p>
        </p:txBody>
      </p:sp>
      <p:pic>
        <p:nvPicPr>
          <p:cNvPr id="12290" name="Picture 2" descr="C:\Users\User\Dropbox\A_Presentations_and_Resources\actual presentations\Forensic\State Bar_La_Paloma_6_2017\Powerpoint\images\HiRes_blue_head_Gear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70594" y="218022"/>
            <a:ext cx="4373406" cy="66399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43</a:t>
            </a:fld>
            <a:endParaRPr lang="en-US"/>
          </a:p>
        </p:txBody>
      </p:sp>
    </p:spTree>
    <p:extLst>
      <p:ext uri="{BB962C8B-B14F-4D97-AF65-F5344CB8AC3E}">
        <p14:creationId xmlns:p14="http://schemas.microsoft.com/office/powerpoint/2010/main" val="1735112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519707"/>
            <a:ext cx="8634568" cy="4529183"/>
          </a:xfrm>
        </p:spPr>
        <p:txBody>
          <a:bodyPr/>
          <a:lstStyle/>
          <a:p>
            <a:endParaRPr lang="en-US" dirty="0" smtClean="0"/>
          </a:p>
          <a:p>
            <a:endParaRPr lang="en-US" dirty="0"/>
          </a:p>
          <a:p>
            <a:r>
              <a:rPr lang="en-US" dirty="0" smtClean="0"/>
              <a:t>Sharing a child’s information can:</a:t>
            </a:r>
          </a:p>
          <a:p>
            <a:endParaRPr lang="en-US" dirty="0" smtClean="0"/>
          </a:p>
          <a:p>
            <a:pPr lvl="1"/>
            <a:r>
              <a:rPr lang="en-US" dirty="0" smtClean="0"/>
              <a:t>Damage current trust in therapist</a:t>
            </a:r>
          </a:p>
          <a:p>
            <a:pPr lvl="1"/>
            <a:r>
              <a:rPr lang="en-US" dirty="0" smtClean="0"/>
              <a:t>Minimize or prevent ability to trust </a:t>
            </a:r>
            <a:r>
              <a:rPr lang="en-US" b="1" dirty="0" smtClean="0"/>
              <a:t>another therapist</a:t>
            </a:r>
          </a:p>
          <a:p>
            <a:pPr lvl="1"/>
            <a:r>
              <a:rPr lang="en-US" dirty="0" smtClean="0"/>
              <a:t>Undermine years of therapeutic gain</a:t>
            </a:r>
          </a:p>
          <a:p>
            <a:pPr lvl="1"/>
            <a:endParaRPr lang="en-US" dirty="0" smtClean="0"/>
          </a:p>
          <a:p>
            <a:pPr lvl="1"/>
            <a:r>
              <a:rPr lang="en-US" dirty="0" smtClean="0"/>
              <a:t>Result in LOSS of the ONE neutral support that supports the child’s needs ASIDE FROM from the adult issues</a:t>
            </a:r>
          </a:p>
          <a:p>
            <a:pPr lvl="1"/>
            <a:endParaRPr lang="en-US" dirty="0" smtClean="0"/>
          </a:p>
        </p:txBody>
      </p:sp>
      <p:sp>
        <p:nvSpPr>
          <p:cNvPr id="3" name="Title 2"/>
          <p:cNvSpPr>
            <a:spLocks noGrp="1"/>
          </p:cNvSpPr>
          <p:nvPr>
            <p:ph type="title"/>
          </p:nvPr>
        </p:nvSpPr>
        <p:spPr/>
        <p:txBody>
          <a:bodyPr/>
          <a:lstStyle/>
          <a:p>
            <a:r>
              <a:rPr lang="en-US" dirty="0" smtClean="0">
                <a:solidFill>
                  <a:schemeClr val="tx1"/>
                </a:solidFill>
              </a:rPr>
              <a:t>IS IT WORTH IT?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44</a:t>
            </a:fld>
            <a:endParaRPr lang="en-US"/>
          </a:p>
        </p:txBody>
      </p:sp>
    </p:spTree>
    <p:extLst>
      <p:ext uri="{BB962C8B-B14F-4D97-AF65-F5344CB8AC3E}">
        <p14:creationId xmlns:p14="http://schemas.microsoft.com/office/powerpoint/2010/main" val="1872306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675467"/>
            <a:ext cx="8280400" cy="3450696"/>
          </a:xfrm>
        </p:spPr>
        <p:txBody>
          <a:bodyPr/>
          <a:lstStyle/>
          <a:p>
            <a:r>
              <a:rPr lang="en-US" dirty="0" smtClean="0"/>
              <a:t>Cannot just say court ordered therapy</a:t>
            </a:r>
          </a:p>
          <a:p>
            <a:r>
              <a:rPr lang="en-US" dirty="0" smtClean="0"/>
              <a:t>Remember image of nuclear reactor</a:t>
            </a:r>
          </a:p>
          <a:p>
            <a:pPr lvl="1"/>
            <a:r>
              <a:rPr lang="en-US" dirty="0" smtClean="0"/>
              <a:t>Thick walls where necessary</a:t>
            </a:r>
          </a:p>
          <a:p>
            <a:pPr lvl="1"/>
            <a:r>
              <a:rPr lang="en-US" dirty="0" smtClean="0"/>
              <a:t>Prep - disastrous meltdowns</a:t>
            </a:r>
          </a:p>
          <a:p>
            <a:pPr lvl="1"/>
            <a:r>
              <a:rPr lang="en-US" dirty="0" smtClean="0"/>
              <a:t>Contain toxicity </a:t>
            </a:r>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Goes beyond generic recommendations</a:t>
            </a:r>
            <a:endParaRPr lang="en-US" dirty="0">
              <a:solidFill>
                <a:schemeClr val="tx1"/>
              </a:solidFill>
            </a:endParaRPr>
          </a:p>
        </p:txBody>
      </p:sp>
      <p:pic>
        <p:nvPicPr>
          <p:cNvPr id="9218" name="Picture 2" descr="C:\Users\User\Dropbox\A_Presentations_and_Resources\actual presentations\Forensic\State Bar_La_Paloma_6_2017\Powerpoint\images\iStock_000046442484_Small_nuclearstack.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5939" y="3730394"/>
            <a:ext cx="4778062" cy="31791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45</a:t>
            </a:fld>
            <a:endParaRPr lang="en-US"/>
          </a:p>
        </p:txBody>
      </p:sp>
    </p:spTree>
    <p:extLst>
      <p:ext uri="{BB962C8B-B14F-4D97-AF65-F5344CB8AC3E}">
        <p14:creationId xmlns:p14="http://schemas.microsoft.com/office/powerpoint/2010/main" val="227796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941" y="2675466"/>
            <a:ext cx="8061459" cy="4182533"/>
          </a:xfrm>
        </p:spPr>
        <p:txBody>
          <a:bodyPr>
            <a:normAutofit/>
          </a:bodyPr>
          <a:lstStyle/>
          <a:p>
            <a:pPr marL="0" indent="0">
              <a:buNone/>
            </a:pPr>
            <a:endParaRPr lang="en-US" dirty="0" smtClean="0"/>
          </a:p>
          <a:p>
            <a:pPr marL="0" indent="0">
              <a:buNone/>
            </a:pPr>
            <a:r>
              <a:rPr lang="en-US" sz="3900" dirty="0" smtClean="0"/>
              <a:t>-Since very fragile… </a:t>
            </a:r>
          </a:p>
          <a:p>
            <a:pPr marL="0" indent="0">
              <a:buNone/>
            </a:pPr>
            <a:endParaRPr lang="en-US" sz="3900" dirty="0" smtClean="0"/>
          </a:p>
          <a:p>
            <a:pPr marL="0" indent="0">
              <a:buNone/>
            </a:pPr>
            <a:r>
              <a:rPr lang="en-US" sz="3900" dirty="0" smtClean="0"/>
              <a:t>…not merely stabilize but bring some healing and increase resilience</a:t>
            </a:r>
          </a:p>
          <a:p>
            <a:endParaRPr lang="en-US" dirty="0"/>
          </a:p>
        </p:txBody>
      </p:sp>
      <p:sp>
        <p:nvSpPr>
          <p:cNvPr id="3" name="Title 2"/>
          <p:cNvSpPr>
            <a:spLocks noGrp="1"/>
          </p:cNvSpPr>
          <p:nvPr>
            <p:ph type="title"/>
          </p:nvPr>
        </p:nvSpPr>
        <p:spPr/>
        <p:txBody>
          <a:bodyPr>
            <a:normAutofit/>
          </a:bodyPr>
          <a:lstStyle/>
          <a:p>
            <a:pPr algn="l"/>
            <a:r>
              <a:rPr lang="en-US" sz="4800" dirty="0" smtClean="0">
                <a:solidFill>
                  <a:schemeClr val="tx1"/>
                </a:solidFill>
              </a:rPr>
              <a:t>TRUE GOAL</a:t>
            </a:r>
            <a:endParaRPr lang="en-US" sz="4800" dirty="0">
              <a:solidFill>
                <a:schemeClr val="tx1"/>
              </a:solidFill>
            </a:endParaRPr>
          </a:p>
        </p:txBody>
      </p:sp>
      <p:pic>
        <p:nvPicPr>
          <p:cNvPr id="13314" name="Picture 2" descr="C:\Users\User\Dropbox\A_Presentations_and_Resources\actual presentations\Forensic\State Bar_La_Paloma_6_2017\Powerpoint\images\iStock_000046442484_Small_nuclearstack.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78220" y="678422"/>
            <a:ext cx="3235325"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46</a:t>
            </a:fld>
            <a:endParaRPr lang="en-US"/>
          </a:p>
        </p:txBody>
      </p:sp>
    </p:spTree>
    <p:extLst>
      <p:ext uri="{BB962C8B-B14F-4D97-AF65-F5344CB8AC3E}">
        <p14:creationId xmlns:p14="http://schemas.microsoft.com/office/powerpoint/2010/main" val="3832169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041301"/>
            <a:ext cx="8351948" cy="4084862"/>
          </a:xfrm>
        </p:spPr>
        <p:txBody>
          <a:bodyPr>
            <a:normAutofit/>
          </a:bodyPr>
          <a:lstStyle/>
          <a:p>
            <a:r>
              <a:rPr lang="en-US" sz="3200" dirty="0"/>
              <a:t>Much less defined</a:t>
            </a:r>
          </a:p>
          <a:p>
            <a:r>
              <a:rPr lang="en-US" sz="3200" dirty="0"/>
              <a:t>Most vulnerable </a:t>
            </a:r>
          </a:p>
          <a:p>
            <a:r>
              <a:rPr lang="en-US" sz="3200" dirty="0"/>
              <a:t>May be artificially time-limited </a:t>
            </a:r>
          </a:p>
          <a:p>
            <a:r>
              <a:rPr lang="en-US" sz="3200" dirty="0" smtClean="0"/>
              <a:t>Therapist coerced/manipulated/complaints</a:t>
            </a:r>
            <a:endParaRPr lang="en-US" sz="3200" dirty="0"/>
          </a:p>
          <a:p>
            <a:r>
              <a:rPr lang="en-US" sz="3200" dirty="0"/>
              <a:t>Psycholegal focus </a:t>
            </a:r>
            <a:r>
              <a:rPr lang="en-US" sz="3200" dirty="0" smtClean="0"/>
              <a:t>= hollow </a:t>
            </a:r>
            <a:r>
              <a:rPr lang="en-US" sz="3200" dirty="0"/>
              <a:t>improvements </a:t>
            </a:r>
          </a:p>
          <a:p>
            <a:endParaRPr lang="en-US" sz="3200" dirty="0"/>
          </a:p>
        </p:txBody>
      </p:sp>
      <p:sp>
        <p:nvSpPr>
          <p:cNvPr id="3" name="Title 2"/>
          <p:cNvSpPr>
            <a:spLocks noGrp="1"/>
          </p:cNvSpPr>
          <p:nvPr>
            <p:ph type="title"/>
          </p:nvPr>
        </p:nvSpPr>
        <p:spPr/>
        <p:txBody>
          <a:bodyPr>
            <a:normAutofit fontScale="90000"/>
          </a:bodyPr>
          <a:lstStyle/>
          <a:p>
            <a:r>
              <a:rPr lang="en-US" dirty="0" smtClean="0">
                <a:solidFill>
                  <a:schemeClr val="tx1"/>
                </a:solidFill>
              </a:rPr>
              <a:t>Reasons safe haven fails include….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47</a:t>
            </a:fld>
            <a:endParaRPr lang="en-US"/>
          </a:p>
        </p:txBody>
      </p:sp>
    </p:spTree>
    <p:extLst>
      <p:ext uri="{BB962C8B-B14F-4D97-AF65-F5344CB8AC3E}">
        <p14:creationId xmlns:p14="http://schemas.microsoft.com/office/powerpoint/2010/main" val="3412119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a Wise person once said:</a:t>
            </a:r>
          </a:p>
          <a:p>
            <a:endParaRPr lang="en-US" dirty="0"/>
          </a:p>
          <a:p>
            <a:pPr marL="0" indent="0">
              <a:buNone/>
            </a:pPr>
            <a:r>
              <a:rPr lang="en-US" sz="4800" dirty="0" smtClean="0"/>
              <a:t>Keep things in proportion</a:t>
            </a:r>
            <a:endParaRPr lang="en-US" sz="4800" dirty="0"/>
          </a:p>
        </p:txBody>
      </p:sp>
      <p:sp>
        <p:nvSpPr>
          <p:cNvPr id="3" name="Title 2"/>
          <p:cNvSpPr>
            <a:spLocks noGrp="1"/>
          </p:cNvSpPr>
          <p:nvPr>
            <p:ph type="title"/>
          </p:nvPr>
        </p:nvSpPr>
        <p:spPr>
          <a:xfrm>
            <a:off x="457200" y="338328"/>
            <a:ext cx="8293994" cy="1252728"/>
          </a:xfrm>
        </p:spPr>
        <p:txBody>
          <a:bodyPr>
            <a:normAutofit fontScale="90000"/>
          </a:bodyPr>
          <a:lstStyle/>
          <a:p>
            <a:r>
              <a:rPr lang="en-US" dirty="0" smtClean="0">
                <a:solidFill>
                  <a:schemeClr val="tx1"/>
                </a:solidFill>
              </a:rPr>
              <a:t>Bird’s eye view of Probative claims</a:t>
            </a:r>
            <a:endParaRPr lang="en-US" dirty="0">
              <a:solidFill>
                <a:schemeClr val="tx1"/>
              </a:solidFill>
            </a:endParaRPr>
          </a:p>
        </p:txBody>
      </p:sp>
      <p:pic>
        <p:nvPicPr>
          <p:cNvPr id="5122" name="Picture 2" descr="C:\Users\User\Dropbox\A_Presentations_and_Resources\actual presentations\Forensic\State Bar_La_Paloma_6_2017\Powerpoint\images\13_iStock_000072809411_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95" y="1899634"/>
            <a:ext cx="9079605" cy="49583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48</a:t>
            </a:fld>
            <a:endParaRPr lang="en-US"/>
          </a:p>
        </p:txBody>
      </p:sp>
    </p:spTree>
    <p:extLst>
      <p:ext uri="{BB962C8B-B14F-4D97-AF65-F5344CB8AC3E}">
        <p14:creationId xmlns:p14="http://schemas.microsoft.com/office/powerpoint/2010/main" val="3232311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437207"/>
            <a:ext cx="9144000" cy="3450696"/>
          </a:xfrm>
        </p:spPr>
        <p:txBody>
          <a:bodyPr/>
          <a:lstStyle/>
          <a:p>
            <a:r>
              <a:rPr lang="en-US" dirty="0" smtClean="0"/>
              <a:t>How much will the evidence seeking matter in 5 years?</a:t>
            </a:r>
          </a:p>
          <a:p>
            <a:r>
              <a:rPr lang="en-US" dirty="0" smtClean="0"/>
              <a:t>Is this evidence present elsewhere?</a:t>
            </a:r>
          </a:p>
          <a:p>
            <a:r>
              <a:rPr lang="en-US" dirty="0" smtClean="0"/>
              <a:t>Is this evidence likely to manifest elsewhere?</a:t>
            </a:r>
          </a:p>
          <a:p>
            <a:r>
              <a:rPr lang="en-US" dirty="0" smtClean="0"/>
              <a:t>Is a Summary of Treatment letter acceptable?</a:t>
            </a:r>
          </a:p>
          <a:p>
            <a:r>
              <a:rPr lang="en-US" dirty="0" smtClean="0"/>
              <a:t>Is there another way to get this information?</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tx1"/>
                </a:solidFill>
              </a:rPr>
              <a:t>Key questions to ask if requesting therapist involvement…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49</a:t>
            </a:fld>
            <a:endParaRPr lang="en-US"/>
          </a:p>
        </p:txBody>
      </p:sp>
    </p:spTree>
    <p:extLst>
      <p:ext uri="{BB962C8B-B14F-4D97-AF65-F5344CB8AC3E}">
        <p14:creationId xmlns:p14="http://schemas.microsoft.com/office/powerpoint/2010/main" val="169343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endParaRPr lang="en-US" dirty="0"/>
          </a:p>
        </p:txBody>
      </p:sp>
      <p:sp>
        <p:nvSpPr>
          <p:cNvPr id="9" name="Text Placeholder 8"/>
          <p:cNvSpPr>
            <a:spLocks noGrp="1"/>
          </p:cNvSpPr>
          <p:nvPr>
            <p:ph type="body" idx="1"/>
          </p:nvPr>
        </p:nvSpPr>
        <p:spPr/>
        <p:txBody>
          <a:bodyPr/>
          <a:lstStyle/>
          <a:p>
            <a:endParaRPr lang="en-US"/>
          </a:p>
        </p:txBody>
      </p:sp>
      <p:sp>
        <p:nvSpPr>
          <p:cNvPr id="10" name="Content Placeholder 9"/>
          <p:cNvSpPr>
            <a:spLocks noGrp="1"/>
          </p:cNvSpPr>
          <p:nvPr>
            <p:ph sz="half" idx="2"/>
          </p:nvPr>
        </p:nvSpPr>
        <p:spPr>
          <a:xfrm>
            <a:off x="77274" y="2021983"/>
            <a:ext cx="4420114" cy="4104181"/>
          </a:xfrm>
        </p:spPr>
        <p:txBody>
          <a:bodyPr>
            <a:noAutofit/>
          </a:bodyPr>
          <a:lstStyle/>
          <a:p>
            <a:r>
              <a:rPr lang="en-US" sz="4000" dirty="0"/>
              <a:t>But the “weather” we are protecting the child from most </a:t>
            </a:r>
            <a:r>
              <a:rPr lang="en-US" sz="4000" dirty="0" smtClean="0"/>
              <a:t>often is </a:t>
            </a:r>
            <a:r>
              <a:rPr lang="en-US" sz="4000" dirty="0"/>
              <a:t>not a temporary </a:t>
            </a:r>
            <a:r>
              <a:rPr lang="en-US" sz="4000" dirty="0" smtClean="0"/>
              <a:t>storm</a:t>
            </a:r>
            <a:endParaRPr lang="en-US" sz="4000" dirty="0"/>
          </a:p>
        </p:txBody>
      </p:sp>
      <p:sp>
        <p:nvSpPr>
          <p:cNvPr id="11" name="Text Placeholder 10"/>
          <p:cNvSpPr>
            <a:spLocks noGrp="1"/>
          </p:cNvSpPr>
          <p:nvPr>
            <p:ph type="body" sz="quarter" idx="3"/>
          </p:nvPr>
        </p:nvSpPr>
        <p:spPr/>
        <p:txBody>
          <a:bodyPr/>
          <a:lstStyle/>
          <a:p>
            <a:endParaRPr lang="en-US"/>
          </a:p>
        </p:txBody>
      </p:sp>
      <p:sp>
        <p:nvSpPr>
          <p:cNvPr id="12" name="Content Placeholder 11"/>
          <p:cNvSpPr>
            <a:spLocks noGrp="1"/>
          </p:cNvSpPr>
          <p:nvPr>
            <p:ph sz="quarter" idx="4"/>
          </p:nvPr>
        </p:nvSpPr>
        <p:spPr/>
        <p:txBody>
          <a:bodyPr/>
          <a:lstStyle/>
          <a:p>
            <a:endParaRPr lang="en-US"/>
          </a:p>
        </p:txBody>
      </p:sp>
      <p:pic>
        <p:nvPicPr>
          <p:cNvPr id="2050" name="Picture 2" descr="C:\Users\User\Dropbox\A_Presentations_and_Resources\actual presentations\Forensic\State Bar_La_Paloma_6_2017\Powerpoint\images\iStock_000060317334_Large (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0865" y="202300"/>
            <a:ext cx="3993135" cy="66557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5</a:t>
            </a:fld>
            <a:endParaRPr lang="en-US"/>
          </a:p>
        </p:txBody>
      </p:sp>
    </p:spTree>
    <p:extLst>
      <p:ext uri="{BB962C8B-B14F-4D97-AF65-F5344CB8AC3E}">
        <p14:creationId xmlns:p14="http://schemas.microsoft.com/office/powerpoint/2010/main" val="954557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Serious potential problems with requesting various kinds of  information</a:t>
            </a:r>
            <a:endParaRPr lang="en-US" dirty="0">
              <a:solidFill>
                <a:schemeClr val="tx1"/>
              </a:solidFill>
            </a:endParaRPr>
          </a:p>
        </p:txBody>
      </p:sp>
      <p:pic>
        <p:nvPicPr>
          <p:cNvPr id="1026" name="Picture 2" descr="C:\Users\User\Dropbox\A_Images_and_photos\6_iStock_000021267657_Large.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056479" y="2377439"/>
            <a:ext cx="4800601" cy="448056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50</a:t>
            </a:fld>
            <a:endParaRPr lang="en-US"/>
          </a:p>
        </p:txBody>
      </p:sp>
    </p:spTree>
    <p:extLst>
      <p:ext uri="{BB962C8B-B14F-4D97-AF65-F5344CB8AC3E}">
        <p14:creationId xmlns:p14="http://schemas.microsoft.com/office/powerpoint/2010/main" val="4034292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516230"/>
          </a:xfrm>
        </p:spPr>
        <p:txBody>
          <a:bodyPr>
            <a:normAutofit fontScale="90000"/>
          </a:bodyPr>
          <a:lstStyle/>
          <a:p>
            <a:r>
              <a:rPr lang="en-US" dirty="0" smtClean="0">
                <a:solidFill>
                  <a:schemeClr val="tx1"/>
                </a:solidFill>
              </a:rPr>
              <a:t>Growth on the surface, in times of storminess, requires deep rooted trust in a Mentor </a:t>
            </a:r>
            <a:endParaRPr lang="en-US" dirty="0">
              <a:solidFill>
                <a:schemeClr val="tx1"/>
              </a:solidFill>
            </a:endParaRPr>
          </a:p>
        </p:txBody>
      </p:sp>
      <p:pic>
        <p:nvPicPr>
          <p:cNvPr id="5122" name="Picture 2" descr="C:\Users\User\Dropbox\A_Images_and_photos\A_Images_and_photos_2\11_iStock_000020738130_Large.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627290" y="2300458"/>
            <a:ext cx="3683358" cy="45575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51</a:t>
            </a:fld>
            <a:endParaRPr lang="en-US"/>
          </a:p>
        </p:txBody>
      </p:sp>
    </p:spTree>
    <p:extLst>
      <p:ext uri="{BB962C8B-B14F-4D97-AF65-F5344CB8AC3E}">
        <p14:creationId xmlns:p14="http://schemas.microsoft.com/office/powerpoint/2010/main" val="1542321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1"/>
                </a:solidFill>
              </a:rPr>
              <a:t>Current tensions create diversity </a:t>
            </a:r>
            <a:r>
              <a:rPr lang="en-US" smtClean="0">
                <a:solidFill>
                  <a:schemeClr val="tx1"/>
                </a:solidFill>
              </a:rPr>
              <a:t>of choices case by case</a:t>
            </a:r>
            <a:endParaRPr lang="en-US" dirty="0">
              <a:solidFill>
                <a:schemeClr val="tx1"/>
              </a:solidFill>
            </a:endParaRPr>
          </a:p>
        </p:txBody>
      </p:sp>
      <p:pic>
        <p:nvPicPr>
          <p:cNvPr id="7170" name="Picture 2" descr="C:\Users\User\Dropbox\A_Images_and_photos\A_Images_and_photos_2\7_iStock_000078625525_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4700" y="1805144"/>
            <a:ext cx="8757632" cy="50528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87D7A59-36E2-48B9-B146-C1E59501F63F}" type="slidenum">
              <a:rPr lang="en-US" smtClean="0"/>
              <a:pPr/>
              <a:t>52</a:t>
            </a:fld>
            <a:endParaRPr lang="en-US"/>
          </a:p>
        </p:txBody>
      </p:sp>
    </p:spTree>
    <p:extLst>
      <p:ext uri="{BB962C8B-B14F-4D97-AF65-F5344CB8AC3E}">
        <p14:creationId xmlns:p14="http://schemas.microsoft.com/office/powerpoint/2010/main" val="266046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ropbox\A_Presentations_and_Resources\actual presentations\Forensic\State Bar_La_Paloma_6_2017\Powerpoint\images\iStock_000046442484_Small_nuclearstack.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515549"/>
            <a:ext cx="5232920" cy="348176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solidFill>
                  <a:schemeClr val="tx1"/>
                </a:solidFill>
              </a:rPr>
              <a:t>Best image? </a:t>
            </a:r>
            <a:endParaRPr lang="en-US" dirty="0">
              <a:solidFill>
                <a:schemeClr val="tx1"/>
              </a:solidFill>
            </a:endParaRPr>
          </a:p>
        </p:txBody>
      </p:sp>
      <p:sp>
        <p:nvSpPr>
          <p:cNvPr id="9" name="Text Placeholder 8"/>
          <p:cNvSpPr>
            <a:spLocks noGrp="1"/>
          </p:cNvSpPr>
          <p:nvPr>
            <p:ph type="body" idx="1"/>
          </p:nvPr>
        </p:nvSpPr>
        <p:spPr/>
        <p:txBody>
          <a:bodyPr/>
          <a:lstStyle/>
          <a:p>
            <a:endParaRPr lang="en-US"/>
          </a:p>
        </p:txBody>
      </p:sp>
      <p:sp>
        <p:nvSpPr>
          <p:cNvPr id="10" name="Content Placeholder 9"/>
          <p:cNvSpPr>
            <a:spLocks noGrp="1"/>
          </p:cNvSpPr>
          <p:nvPr>
            <p:ph sz="half" idx="2"/>
          </p:nvPr>
        </p:nvSpPr>
        <p:spPr/>
        <p:txBody>
          <a:bodyPr/>
          <a:lstStyle/>
          <a:p>
            <a:endParaRPr lang="en-US"/>
          </a:p>
        </p:txBody>
      </p:sp>
      <p:sp>
        <p:nvSpPr>
          <p:cNvPr id="11" name="Text Placeholder 10"/>
          <p:cNvSpPr>
            <a:spLocks noGrp="1"/>
          </p:cNvSpPr>
          <p:nvPr>
            <p:ph type="body" sz="quarter" idx="3"/>
          </p:nvPr>
        </p:nvSpPr>
        <p:spPr/>
        <p:txBody>
          <a:bodyPr/>
          <a:lstStyle/>
          <a:p>
            <a:endParaRPr lang="en-US"/>
          </a:p>
        </p:txBody>
      </p:sp>
      <p:sp>
        <p:nvSpPr>
          <p:cNvPr id="12" name="Content Placeholder 11"/>
          <p:cNvSpPr>
            <a:spLocks noGrp="1"/>
          </p:cNvSpPr>
          <p:nvPr>
            <p:ph sz="quarter" idx="4"/>
          </p:nvPr>
        </p:nvSpPr>
        <p:spPr>
          <a:xfrm>
            <a:off x="5284435" y="1796604"/>
            <a:ext cx="3659942" cy="4329560"/>
          </a:xfrm>
        </p:spPr>
        <p:txBody>
          <a:bodyPr>
            <a:normAutofit lnSpcReduction="10000"/>
          </a:bodyPr>
          <a:lstStyle/>
          <a:p>
            <a:pPr marL="0" indent="0">
              <a:buNone/>
            </a:pPr>
            <a:r>
              <a:rPr lang="en-US" sz="4000" dirty="0" smtClean="0"/>
              <a:t>Need </a:t>
            </a:r>
          </a:p>
          <a:p>
            <a:pPr marL="0" indent="0">
              <a:buNone/>
            </a:pPr>
            <a:r>
              <a:rPr lang="en-US" sz="4000" dirty="0" smtClean="0"/>
              <a:t>consistently</a:t>
            </a:r>
          </a:p>
          <a:p>
            <a:pPr marL="0" indent="0">
              <a:buNone/>
            </a:pPr>
            <a:r>
              <a:rPr lang="en-US" sz="4000" u="sng" dirty="0" smtClean="0"/>
              <a:t>THICK</a:t>
            </a:r>
            <a:r>
              <a:rPr lang="en-US" sz="4000" dirty="0" smtClean="0"/>
              <a:t> </a:t>
            </a:r>
          </a:p>
          <a:p>
            <a:pPr marL="0" indent="0">
              <a:buNone/>
            </a:pPr>
            <a:r>
              <a:rPr lang="en-US" sz="4000" dirty="0" smtClean="0"/>
              <a:t>walls </a:t>
            </a:r>
          </a:p>
          <a:p>
            <a:pPr marL="0" indent="0">
              <a:buNone/>
            </a:pPr>
            <a:r>
              <a:rPr lang="en-US" sz="4000" dirty="0" smtClean="0"/>
              <a:t>of </a:t>
            </a:r>
          </a:p>
          <a:p>
            <a:pPr marL="0" indent="0">
              <a:buNone/>
            </a:pPr>
            <a:r>
              <a:rPr lang="en-US" sz="4000" dirty="0" smtClean="0"/>
              <a:t>containment</a:t>
            </a:r>
            <a:endParaRPr lang="en-US" sz="4000"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6</a:t>
            </a:fld>
            <a:endParaRPr lang="en-US"/>
          </a:p>
        </p:txBody>
      </p:sp>
    </p:spTree>
    <p:extLst>
      <p:ext uri="{BB962C8B-B14F-4D97-AF65-F5344CB8AC3E}">
        <p14:creationId xmlns:p14="http://schemas.microsoft.com/office/powerpoint/2010/main" val="134131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05119"/>
            <a:ext cx="7408333" cy="4952626"/>
          </a:xfrm>
        </p:spPr>
        <p:txBody>
          <a:bodyPr>
            <a:noAutofit/>
          </a:bodyPr>
          <a:lstStyle/>
          <a:p>
            <a:pPr marL="0" lvl="0" indent="0">
              <a:buNone/>
            </a:pPr>
            <a:endParaRPr lang="en-US" sz="1400" dirty="0"/>
          </a:p>
          <a:p>
            <a:pPr lvl="0"/>
            <a:r>
              <a:rPr lang="en-US" sz="1400" dirty="0" smtClean="0"/>
              <a:t>Undermining </a:t>
            </a:r>
            <a:r>
              <a:rPr lang="en-US" sz="1400" dirty="0"/>
              <a:t>therapeutic recommendations</a:t>
            </a:r>
          </a:p>
          <a:p>
            <a:pPr lvl="0"/>
            <a:r>
              <a:rPr lang="en-US" sz="1400" dirty="0"/>
              <a:t>Refusal to follow recommendations</a:t>
            </a:r>
          </a:p>
          <a:p>
            <a:pPr lvl="0"/>
            <a:r>
              <a:rPr lang="en-US" sz="1400" dirty="0"/>
              <a:t>Not letting child speak </a:t>
            </a:r>
            <a:r>
              <a:rPr lang="en-US" sz="1400" dirty="0" smtClean="0"/>
              <a:t>for </a:t>
            </a:r>
            <a:r>
              <a:rPr lang="en-US" sz="1400" dirty="0"/>
              <a:t>self or dictate how the child uses therapy</a:t>
            </a:r>
          </a:p>
          <a:p>
            <a:pPr lvl="0"/>
            <a:r>
              <a:rPr lang="en-US" sz="1400" dirty="0"/>
              <a:t>Play on child’s feelings, guilt</a:t>
            </a:r>
          </a:p>
          <a:p>
            <a:pPr lvl="0"/>
            <a:r>
              <a:rPr lang="en-US" sz="1400" dirty="0"/>
              <a:t>Ridicule or shame child for meeting his/her needs</a:t>
            </a:r>
          </a:p>
          <a:p>
            <a:pPr lvl="0"/>
            <a:r>
              <a:rPr lang="en-US" sz="1400" dirty="0"/>
              <a:t>Threaten child with loss of love (can be in passive-aggressive forms)</a:t>
            </a:r>
          </a:p>
          <a:p>
            <a:pPr lvl="0"/>
            <a:r>
              <a:rPr lang="en-US" sz="1400" dirty="0"/>
              <a:t>Create conflict with child after talking in therapy and then lay blame on child, other parent or clinician for affecting the child’s emotional state</a:t>
            </a:r>
          </a:p>
          <a:p>
            <a:pPr lvl="0"/>
            <a:r>
              <a:rPr lang="en-US" sz="1400" dirty="0"/>
              <a:t>Openly violate court orders</a:t>
            </a:r>
          </a:p>
          <a:p>
            <a:pPr lvl="0"/>
            <a:r>
              <a:rPr lang="en-US" sz="1400" dirty="0"/>
              <a:t>Make false accusations of physical, sexual or emotional abuse toward other parent</a:t>
            </a:r>
          </a:p>
          <a:p>
            <a:pPr lvl="0"/>
            <a:r>
              <a:rPr lang="en-US" sz="1400" dirty="0"/>
              <a:t>Not letting child speak in therapy</a:t>
            </a:r>
          </a:p>
          <a:p>
            <a:pPr lvl="0"/>
            <a:r>
              <a:rPr lang="en-US" sz="1400" dirty="0"/>
              <a:t>Verbal, emotional or physical abuse against the other parent or clinician in front of the child in the therapy setting</a:t>
            </a:r>
          </a:p>
          <a:p>
            <a:pPr lvl="0"/>
            <a:r>
              <a:rPr lang="en-US" sz="1400" dirty="0"/>
              <a:t>Reject the other parent or clinician in front of the child in therapy setting</a:t>
            </a:r>
          </a:p>
          <a:p>
            <a:pPr lvl="0"/>
            <a:r>
              <a:rPr lang="en-US" sz="1400" dirty="0"/>
              <a:t>Encourage child to reject or disrespect other parent or clinician</a:t>
            </a:r>
          </a:p>
          <a:p>
            <a:pPr lvl="0"/>
            <a:r>
              <a:rPr lang="en-US" sz="1400" dirty="0"/>
              <a:t>Refuse or lack follow through in therapy or with supports when deemed necessary</a:t>
            </a:r>
          </a:p>
          <a:p>
            <a:r>
              <a:rPr lang="en-US" sz="1400" dirty="0"/>
              <a:t>Encourage child to feign or threaten physical or emotional illness (e.g., threaten </a:t>
            </a:r>
            <a:r>
              <a:rPr lang="en-US" sz="1400" dirty="0" smtClean="0"/>
              <a:t>suicide)</a:t>
            </a:r>
            <a:endParaRPr lang="en-US" sz="1400" dirty="0"/>
          </a:p>
        </p:txBody>
      </p:sp>
      <p:sp>
        <p:nvSpPr>
          <p:cNvPr id="3" name="Title 2"/>
          <p:cNvSpPr>
            <a:spLocks noGrp="1"/>
          </p:cNvSpPr>
          <p:nvPr>
            <p:ph type="title"/>
          </p:nvPr>
        </p:nvSpPr>
        <p:spPr>
          <a:xfrm>
            <a:off x="457200" y="338328"/>
            <a:ext cx="8229600" cy="1056974"/>
          </a:xfrm>
        </p:spPr>
        <p:txBody>
          <a:bodyPr>
            <a:normAutofit fontScale="90000"/>
          </a:bodyPr>
          <a:lstStyle/>
          <a:p>
            <a:r>
              <a:rPr lang="en-US" b="1" dirty="0">
                <a:solidFill>
                  <a:schemeClr val="tx1"/>
                </a:solidFill>
              </a:rPr>
              <a:t>UNHEALTHY, HARMFUL PARENTING</a:t>
            </a:r>
            <a:r>
              <a:rPr lang="en-US" dirty="0">
                <a:solidFill>
                  <a:schemeClr val="tx1"/>
                </a:solidFill>
              </a:rPr>
              <a:t> </a:t>
            </a:r>
          </a:p>
        </p:txBody>
      </p:sp>
      <p:sp>
        <p:nvSpPr>
          <p:cNvPr id="4" name="Slide Number Placeholder 3"/>
          <p:cNvSpPr>
            <a:spLocks noGrp="1"/>
          </p:cNvSpPr>
          <p:nvPr>
            <p:ph type="sldNum" sz="quarter" idx="12"/>
          </p:nvPr>
        </p:nvSpPr>
        <p:spPr/>
        <p:txBody>
          <a:bodyPr/>
          <a:lstStyle/>
          <a:p>
            <a:fld id="{687D7A59-36E2-48B9-B146-C1E59501F63F}" type="slidenum">
              <a:rPr lang="en-US" smtClean="0"/>
              <a:pPr/>
              <a:t>7</a:t>
            </a:fld>
            <a:endParaRPr lang="en-US"/>
          </a:p>
        </p:txBody>
      </p:sp>
    </p:spTree>
    <p:extLst>
      <p:ext uri="{BB962C8B-B14F-4D97-AF65-F5344CB8AC3E}">
        <p14:creationId xmlns:p14="http://schemas.microsoft.com/office/powerpoint/2010/main" val="372178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95302"/>
            <a:ext cx="7408333" cy="4730861"/>
          </a:xfrm>
        </p:spPr>
        <p:txBody>
          <a:bodyPr/>
          <a:lstStyle/>
          <a:p>
            <a:pPr marL="0" indent="0" algn="ctr">
              <a:buNone/>
            </a:pPr>
            <a:r>
              <a:rPr lang="en-US" b="1" dirty="0"/>
              <a:t>“HOSTILE AGGRESSIVE PARENTING” </a:t>
            </a:r>
            <a:endParaRPr lang="en-US" b="1" dirty="0" smtClean="0"/>
          </a:p>
          <a:p>
            <a:pPr marL="0" indent="0" algn="ctr">
              <a:buNone/>
            </a:pPr>
            <a:r>
              <a:rPr lang="en-US" b="1" dirty="0" smtClean="0"/>
              <a:t>and </a:t>
            </a:r>
            <a:r>
              <a:rPr lang="en-US" b="1" dirty="0"/>
              <a:t>a CHILD’S </a:t>
            </a:r>
            <a:r>
              <a:rPr lang="en-US" b="1" dirty="0" smtClean="0"/>
              <a:t>THERAPY</a:t>
            </a:r>
          </a:p>
          <a:p>
            <a:pPr marL="0" indent="0">
              <a:buNone/>
            </a:pPr>
            <a:endParaRPr lang="en-US" sz="2000" dirty="0"/>
          </a:p>
          <a:p>
            <a:pPr lvl="0"/>
            <a:r>
              <a:rPr lang="en-US" sz="2000" dirty="0"/>
              <a:t>Pattern of a parent’s behaviors, actions and decision making that directly or indirectly:</a:t>
            </a:r>
          </a:p>
          <a:p>
            <a:pPr lvl="0"/>
            <a:r>
              <a:rPr lang="en-US" sz="2000" dirty="0"/>
              <a:t>C</a:t>
            </a:r>
            <a:r>
              <a:rPr lang="en-US" sz="2000" dirty="0" smtClean="0"/>
              <a:t>reates </a:t>
            </a:r>
            <a:r>
              <a:rPr lang="en-US" sz="2000" dirty="0"/>
              <a:t>difficulties between a child and his/her ability to utilize therapy</a:t>
            </a:r>
          </a:p>
          <a:p>
            <a:pPr lvl="0"/>
            <a:r>
              <a:rPr lang="en-US" sz="2000" dirty="0"/>
              <a:t>F</a:t>
            </a:r>
            <a:r>
              <a:rPr lang="en-US" sz="2000" dirty="0" smtClean="0"/>
              <a:t>unctions </a:t>
            </a:r>
            <a:r>
              <a:rPr lang="en-US" sz="2000" dirty="0"/>
              <a:t>with the goal of damaging a child’s relationship with a </a:t>
            </a:r>
            <a:r>
              <a:rPr lang="en-US" sz="2000" dirty="0" smtClean="0"/>
              <a:t>therapist, </a:t>
            </a:r>
            <a:r>
              <a:rPr lang="en-US" sz="2000" dirty="0"/>
              <a:t>which ultimately hinders the ability to utilize the therapy.</a:t>
            </a:r>
          </a:p>
          <a:p>
            <a:pPr lvl="0"/>
            <a:r>
              <a:rPr lang="en-US" sz="2000" dirty="0"/>
              <a:t>THIS IS </a:t>
            </a:r>
            <a:r>
              <a:rPr lang="en-US" sz="2000" dirty="0" smtClean="0"/>
              <a:t>A SERIOUS </a:t>
            </a:r>
            <a:r>
              <a:rPr lang="en-US" sz="2000" dirty="0"/>
              <a:t>FORM OF DAMAGE, MALTREATMENT AND ABUSE TO CHILDREN</a:t>
            </a:r>
          </a:p>
          <a:p>
            <a:endParaRPr lang="en-US" dirty="0"/>
          </a:p>
        </p:txBody>
      </p:sp>
      <p:sp>
        <p:nvSpPr>
          <p:cNvPr id="3" name="Title 2"/>
          <p:cNvSpPr>
            <a:spLocks noGrp="1"/>
          </p:cNvSpPr>
          <p:nvPr>
            <p:ph type="title"/>
          </p:nvPr>
        </p:nvSpPr>
        <p:spPr/>
        <p:txBody>
          <a:bodyPr>
            <a:normAutofit/>
          </a:bodyPr>
          <a:lstStyle/>
          <a:p>
            <a:r>
              <a:rPr lang="en-US" sz="2400" b="1" dirty="0">
                <a:solidFill>
                  <a:schemeClr val="tx1"/>
                </a:solidFill>
              </a:rPr>
              <a:t>WHY SAFE HAVEN THERAPY?</a:t>
            </a:r>
            <a:r>
              <a:rPr lang="en-US" sz="2400" dirty="0">
                <a:solidFill>
                  <a:schemeClr val="tx1"/>
                </a:solidFill>
              </a:rPr>
              <a:t/>
            </a:r>
            <a:br>
              <a:rPr lang="en-US" sz="2400" dirty="0">
                <a:solidFill>
                  <a:schemeClr val="tx1"/>
                </a:solidFill>
              </a:rPr>
            </a:br>
            <a:r>
              <a:rPr lang="en-US" sz="2400" b="1" dirty="0">
                <a:solidFill>
                  <a:schemeClr val="tx1"/>
                </a:solidFill>
              </a:rPr>
              <a:t>HEALING HOSTILITY, REVENGE &amp; DESTRUCTIVE PARENTING</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8</a:t>
            </a:fld>
            <a:endParaRPr lang="en-US"/>
          </a:p>
        </p:txBody>
      </p:sp>
    </p:spTree>
    <p:extLst>
      <p:ext uri="{BB962C8B-B14F-4D97-AF65-F5344CB8AC3E}">
        <p14:creationId xmlns:p14="http://schemas.microsoft.com/office/powerpoint/2010/main" val="1408497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328"/>
            <a:ext cx="7772400" cy="948090"/>
          </a:xfrm>
        </p:spPr>
        <p:txBody>
          <a:bodyPr>
            <a:noAutofit/>
          </a:bodyPr>
          <a:lstStyle/>
          <a:p>
            <a:r>
              <a:rPr lang="en-US" sz="2600" dirty="0" smtClean="0">
                <a:solidFill>
                  <a:schemeClr val="tx1"/>
                </a:solidFill>
              </a:rPr>
              <a:t>Healing Hostility, Revenge &amp; Aggressive Parenting</a:t>
            </a:r>
            <a:endParaRPr lang="en-US" sz="2600" dirty="0">
              <a:solidFill>
                <a:schemeClr val="tx1"/>
              </a:solidFill>
            </a:endParaRPr>
          </a:p>
        </p:txBody>
      </p:sp>
      <p:sp>
        <p:nvSpPr>
          <p:cNvPr id="3" name="Subtitle 2"/>
          <p:cNvSpPr>
            <a:spLocks noGrp="1"/>
          </p:cNvSpPr>
          <p:nvPr>
            <p:ph type="subTitle" idx="1"/>
          </p:nvPr>
        </p:nvSpPr>
        <p:spPr>
          <a:xfrm>
            <a:off x="685800" y="1377698"/>
            <a:ext cx="7772400" cy="5015010"/>
          </a:xfrm>
        </p:spPr>
        <p:txBody>
          <a:bodyPr/>
          <a:lstStyle/>
          <a:p>
            <a:r>
              <a:rPr lang="en-US" b="1" dirty="0" smtClean="0">
                <a:solidFill>
                  <a:schemeClr val="tx1"/>
                </a:solidFill>
              </a:rPr>
              <a:t>IMPORTANT FACTS</a:t>
            </a:r>
          </a:p>
          <a:p>
            <a:endParaRPr lang="en-US" dirty="0">
              <a:solidFill>
                <a:schemeClr val="tx1"/>
              </a:solidFill>
            </a:endParaRPr>
          </a:p>
          <a:p>
            <a:pPr lvl="1" algn="l"/>
            <a:r>
              <a:rPr lang="en-US" sz="2000" dirty="0" smtClean="0">
                <a:solidFill>
                  <a:schemeClr val="tx1"/>
                </a:solidFill>
              </a:rPr>
              <a:t>1) When </a:t>
            </a:r>
            <a:r>
              <a:rPr lang="en-US" sz="2000" dirty="0">
                <a:solidFill>
                  <a:schemeClr val="tx1"/>
                </a:solidFill>
              </a:rPr>
              <a:t>parents allow their own unresolved grief and parent conflict to become or remain excessive, then the harmful and destructive impact on the children will grow in correspondence</a:t>
            </a:r>
            <a:r>
              <a:rPr lang="en-US" sz="2000" dirty="0" smtClean="0">
                <a:solidFill>
                  <a:schemeClr val="tx1"/>
                </a:solidFill>
              </a:rPr>
              <a:t>.</a:t>
            </a:r>
          </a:p>
          <a:p>
            <a:pPr lvl="1" algn="l"/>
            <a:endParaRPr lang="en-US" sz="2000" dirty="0">
              <a:solidFill>
                <a:schemeClr val="tx1"/>
              </a:solidFill>
            </a:endParaRPr>
          </a:p>
          <a:p>
            <a:pPr lvl="1" algn="l"/>
            <a:r>
              <a:rPr lang="en-US" sz="2000" dirty="0" smtClean="0">
                <a:solidFill>
                  <a:schemeClr val="tx1"/>
                </a:solidFill>
              </a:rPr>
              <a:t>2)  The </a:t>
            </a:r>
            <a:r>
              <a:rPr lang="en-US" sz="2000" dirty="0">
                <a:solidFill>
                  <a:schemeClr val="tx1"/>
                </a:solidFill>
              </a:rPr>
              <a:t>inability for a parent to contain or manage his/her grief is a serious sign of psychological immaturity, an inability to regulate emotions, and/or a severe inability to empathize with his/her child—ultimately meeting parent (unhealthy needs) at the child’s </a:t>
            </a:r>
            <a:r>
              <a:rPr lang="en-US" sz="2000" dirty="0" smtClean="0">
                <a:solidFill>
                  <a:schemeClr val="tx1"/>
                </a:solidFill>
              </a:rPr>
              <a:t>expense.</a:t>
            </a:r>
          </a:p>
          <a:p>
            <a:pPr lvl="1" algn="l"/>
            <a:endParaRPr lang="en-US" sz="2000" dirty="0" smtClean="0">
              <a:solidFill>
                <a:schemeClr val="tx1"/>
              </a:solidFill>
            </a:endParaRPr>
          </a:p>
          <a:p>
            <a:pPr lvl="0" algn="l"/>
            <a:r>
              <a:rPr lang="en-US" dirty="0">
                <a:solidFill>
                  <a:schemeClr val="tx1"/>
                </a:solidFill>
              </a:rPr>
              <a:t>  </a:t>
            </a:r>
            <a:r>
              <a:rPr lang="en-US" dirty="0" smtClean="0">
                <a:solidFill>
                  <a:schemeClr val="tx1"/>
                </a:solidFill>
              </a:rPr>
              <a:t>       3) Parent </a:t>
            </a:r>
            <a:r>
              <a:rPr lang="en-US" dirty="0">
                <a:solidFill>
                  <a:schemeClr val="tx1"/>
                </a:solidFill>
              </a:rPr>
              <a:t>empathy is critical for healthy child development.</a:t>
            </a:r>
          </a:p>
          <a:p>
            <a:pPr lvl="0" algn="l"/>
            <a:r>
              <a:rPr lang="en-US" dirty="0">
                <a:solidFill>
                  <a:schemeClr val="tx1"/>
                </a:solidFill>
              </a:rPr>
              <a:t> </a:t>
            </a:r>
            <a:r>
              <a:rPr lang="en-US" dirty="0" smtClean="0">
                <a:solidFill>
                  <a:schemeClr val="tx1"/>
                </a:solidFill>
              </a:rPr>
              <a:t>        True </a:t>
            </a:r>
            <a:r>
              <a:rPr lang="en-US" dirty="0">
                <a:solidFill>
                  <a:schemeClr val="tx1"/>
                </a:solidFill>
              </a:rPr>
              <a:t>empathy is free of a parent’s projected issues.</a:t>
            </a:r>
          </a:p>
          <a:p>
            <a:endParaRPr lang="en-US" dirty="0"/>
          </a:p>
        </p:txBody>
      </p:sp>
    </p:spTree>
    <p:extLst>
      <p:ext uri="{BB962C8B-B14F-4D97-AF65-F5344CB8AC3E}">
        <p14:creationId xmlns:p14="http://schemas.microsoft.com/office/powerpoint/2010/main" val="2937493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1451</TotalTime>
  <Words>1829</Words>
  <Application>Microsoft Office PowerPoint</Application>
  <PresentationFormat>On-screen Show (4:3)</PresentationFormat>
  <Paragraphs>386</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Waveform</vt:lpstr>
      <vt:lpstr>SAFE HAVEN THERAPY</vt:lpstr>
      <vt:lpstr>Table of Contents</vt:lpstr>
      <vt:lpstr>Rationale &amp; Context </vt:lpstr>
      <vt:lpstr>Linguistic History of  concept</vt:lpstr>
      <vt:lpstr>PowerPoint Presentation</vt:lpstr>
      <vt:lpstr>Best image? </vt:lpstr>
      <vt:lpstr>UNHEALTHY, HARMFUL PARENTING </vt:lpstr>
      <vt:lpstr>WHY SAFE HAVEN THERAPY? HEALING HOSTILITY, REVENGE &amp; DESTRUCTIVE PARENTING </vt:lpstr>
      <vt:lpstr>Healing Hostility, Revenge &amp; Aggressive Parenting</vt:lpstr>
      <vt:lpstr>How each Parent Views Therapist</vt:lpstr>
      <vt:lpstr>Core Idea &amp; Child “Therapeutic Due Process”</vt:lpstr>
      <vt:lpstr>No matter who is doing it….</vt:lpstr>
      <vt:lpstr>What is child therapeutic  Due Process? </vt:lpstr>
      <vt:lpstr>Therapeutic due Process = Protection of the Therapeutic Alliance</vt:lpstr>
      <vt:lpstr>PowerPoint Presentation</vt:lpstr>
      <vt:lpstr>Why is a Safe Haven SO important? </vt:lpstr>
      <vt:lpstr>Purposes of a safe haven</vt:lpstr>
      <vt:lpstr>What kind of access will lead to a “leaky” therapy alliance? </vt:lpstr>
      <vt:lpstr>    </vt:lpstr>
      <vt:lpstr>Core (i.e., widely accepted) idea</vt:lpstr>
      <vt:lpstr>Differing interpretations of Safe Haven…</vt:lpstr>
      <vt:lpstr>Ultimate Goal: Prevent Child from joining the epidemic population of psychologically impaired divorce survivors</vt:lpstr>
      <vt:lpstr>PowerPoint Presentation</vt:lpstr>
      <vt:lpstr>US Supreme Court</vt:lpstr>
      <vt:lpstr>Around the U.S.</vt:lpstr>
      <vt:lpstr>AZ ARS 12-2293: Stipulations for Non-release of medical records by a  health care provider</vt:lpstr>
      <vt:lpstr>Unpublished AZ decision on Safe Haven issue</vt:lpstr>
      <vt:lpstr>What if abuse/neglect involving child is alleged?</vt:lpstr>
      <vt:lpstr>Conceptual status: Debate &amp; Divisiveness</vt:lpstr>
      <vt:lpstr>Differentiable Goals creating tension</vt:lpstr>
      <vt:lpstr>Problem 1: “I’m out!!!”</vt:lpstr>
      <vt:lpstr>Problem 2: Frontloaded Safe Haven agreements</vt:lpstr>
      <vt:lpstr>Problem 3: Meaningfulness of  evidentiary distinction to child </vt:lpstr>
      <vt:lpstr>PowerPoint Presentation</vt:lpstr>
      <vt:lpstr>What is the EVIDENCE that making therapist testify about communication with parents is any less NEGATIVELY impactful to the therapy due process than if therapist made to testify about what child said? </vt:lpstr>
      <vt:lpstr>AZ 12-2293 – References a record, not what is being discussed or who are the discussants </vt:lpstr>
      <vt:lpstr>AZ 12-2293 (cont’d)</vt:lpstr>
      <vt:lpstr>            Key  Psychological  elements   of   Court Orders </vt:lpstr>
      <vt:lpstr>Handout: Mental health professional based perspective on what safe haven aspects are important, and which have psycholegal implications  </vt:lpstr>
      <vt:lpstr>(6) Equalization of participation.   </vt:lpstr>
      <vt:lpstr>(12) Informal complaints or concerns about counselor   </vt:lpstr>
      <vt:lpstr>Criteria for SH success </vt:lpstr>
      <vt:lpstr>PowerPoint Presentation</vt:lpstr>
      <vt:lpstr>IS IT WORTH IT?</vt:lpstr>
      <vt:lpstr>Goes beyond generic recommendations</vt:lpstr>
      <vt:lpstr>TRUE GOAL</vt:lpstr>
      <vt:lpstr>Reasons safe haven fails include….</vt:lpstr>
      <vt:lpstr>Bird’s eye view of Probative claims</vt:lpstr>
      <vt:lpstr>Key questions to ask if requesting therapist involvement… </vt:lpstr>
      <vt:lpstr> Serious potential problems with requesting various kinds of  information</vt:lpstr>
      <vt:lpstr>Growth on the surface, in times of storminess, requires deep rooted trust in a Mentor </vt:lpstr>
      <vt:lpstr>Current tensions create diversity of choices case by case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HAVEN THERAPY</dc:title>
  <dc:creator>Jamie</dc:creator>
  <cp:lastModifiedBy>Windows User</cp:lastModifiedBy>
  <cp:revision>110</cp:revision>
  <cp:lastPrinted>2017-06-15T20:50:46Z</cp:lastPrinted>
  <dcterms:created xsi:type="dcterms:W3CDTF">2017-05-28T23:33:45Z</dcterms:created>
  <dcterms:modified xsi:type="dcterms:W3CDTF">2017-06-16T19:23:13Z</dcterms:modified>
</cp:coreProperties>
</file>