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63" r:id="rId2"/>
    <p:sldId id="284" r:id="rId3"/>
    <p:sldId id="267" r:id="rId4"/>
    <p:sldId id="257" r:id="rId5"/>
    <p:sldId id="287" r:id="rId6"/>
    <p:sldId id="262" r:id="rId7"/>
    <p:sldId id="266" r:id="rId8"/>
    <p:sldId id="261" r:id="rId9"/>
    <p:sldId id="268" r:id="rId10"/>
    <p:sldId id="260" r:id="rId11"/>
    <p:sldId id="265" r:id="rId12"/>
    <p:sldId id="279" r:id="rId13"/>
    <p:sldId id="272" r:id="rId14"/>
    <p:sldId id="273" r:id="rId15"/>
    <p:sldId id="269" r:id="rId16"/>
    <p:sldId id="258" r:id="rId17"/>
    <p:sldId id="283" r:id="rId18"/>
    <p:sldId id="289" r:id="rId19"/>
    <p:sldId id="288" r:id="rId20"/>
    <p:sldId id="281" r:id="rId21"/>
    <p:sldId id="285" r:id="rId22"/>
    <p:sldId id="290" r:id="rId23"/>
    <p:sldId id="286" r:id="rId24"/>
    <p:sldId id="275" r:id="rId25"/>
    <p:sldId id="278" r:id="rId26"/>
    <p:sldId id="277" r:id="rId27"/>
    <p:sldId id="274" r:id="rId2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2" autoAdjust="0"/>
  </p:normalViewPr>
  <p:slideViewPr>
    <p:cSldViewPr>
      <p:cViewPr varScale="1">
        <p:scale>
          <a:sx n="62" d="100"/>
          <a:sy n="62" d="100"/>
        </p:scale>
        <p:origin x="-1764" y="-8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55" d="100"/>
          <a:sy n="55" d="100"/>
        </p:scale>
        <p:origin x="-1830" y="-7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2742"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4" y="1"/>
            <a:ext cx="2982742" cy="464980"/>
          </a:xfrm>
          <a:prstGeom prst="rect">
            <a:avLst/>
          </a:prstGeom>
        </p:spPr>
        <p:txBody>
          <a:bodyPr vert="horz" lIns="91440" tIns="45720" rIns="91440" bIns="45720" rtlCol="0"/>
          <a:lstStyle>
            <a:lvl1pPr algn="r">
              <a:defRPr sz="1200"/>
            </a:lvl1pPr>
          </a:lstStyle>
          <a:p>
            <a:fld id="{8DB93C1C-53F7-4014-AB24-7B316C4726A0}" type="datetimeFigureOut">
              <a:rPr lang="en-US" smtClean="0"/>
              <a:t>11/19/2015</a:t>
            </a:fld>
            <a:endParaRPr lang="en-US" dirty="0"/>
          </a:p>
        </p:txBody>
      </p:sp>
      <p:sp>
        <p:nvSpPr>
          <p:cNvPr id="4" name="Footer Placeholder 3"/>
          <p:cNvSpPr>
            <a:spLocks noGrp="1"/>
          </p:cNvSpPr>
          <p:nvPr>
            <p:ph type="ftr" sz="quarter" idx="2"/>
          </p:nvPr>
        </p:nvSpPr>
        <p:spPr>
          <a:xfrm>
            <a:off x="3" y="8829823"/>
            <a:ext cx="2982742"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823"/>
            <a:ext cx="2982742" cy="464980"/>
          </a:xfrm>
          <a:prstGeom prst="rect">
            <a:avLst/>
          </a:prstGeom>
        </p:spPr>
        <p:txBody>
          <a:bodyPr vert="horz" lIns="91440" tIns="45720" rIns="91440" bIns="45720" rtlCol="0" anchor="b"/>
          <a:lstStyle>
            <a:lvl1pPr algn="r">
              <a:defRPr sz="1200"/>
            </a:lvl1pPr>
          </a:lstStyle>
          <a:p>
            <a:fld id="{6DCC14F7-9092-4204-BE52-459D7C4CFA0D}" type="slidenum">
              <a:rPr lang="en-US" smtClean="0"/>
              <a:t>‹#›</a:t>
            </a:fld>
            <a:endParaRPr lang="en-US" dirty="0"/>
          </a:p>
        </p:txBody>
      </p:sp>
    </p:spTree>
    <p:extLst>
      <p:ext uri="{BB962C8B-B14F-4D97-AF65-F5344CB8AC3E}">
        <p14:creationId xmlns:p14="http://schemas.microsoft.com/office/powerpoint/2010/main" val="235829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8103" y="0"/>
            <a:ext cx="2982119" cy="465138"/>
          </a:xfrm>
          <a:prstGeom prst="rect">
            <a:avLst/>
          </a:prstGeom>
        </p:spPr>
        <p:txBody>
          <a:bodyPr vert="horz" lIns="91440" tIns="45720" rIns="91440" bIns="45720" rtlCol="0"/>
          <a:lstStyle>
            <a:lvl1pPr algn="r">
              <a:defRPr sz="1200"/>
            </a:lvl1pPr>
          </a:lstStyle>
          <a:p>
            <a:fld id="{F53FE438-D99E-4703-B5FE-C5C45CA59868}" type="datetimeFigureOut">
              <a:rPr lang="en-US" smtClean="0"/>
              <a:t>11/19/2015</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182" y="4416428"/>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11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675"/>
            <a:ext cx="2982119" cy="465138"/>
          </a:xfrm>
          <a:prstGeom prst="rect">
            <a:avLst/>
          </a:prstGeom>
        </p:spPr>
        <p:txBody>
          <a:bodyPr vert="horz" lIns="91440" tIns="45720" rIns="91440" bIns="45720" rtlCol="0" anchor="b"/>
          <a:lstStyle>
            <a:lvl1pPr algn="r">
              <a:defRPr sz="1200"/>
            </a:lvl1pPr>
          </a:lstStyle>
          <a:p>
            <a:fld id="{22BA2B6C-B925-44A1-86FD-8FA9C8310C74}" type="slidenum">
              <a:rPr lang="en-US" smtClean="0"/>
              <a:t>‹#›</a:t>
            </a:fld>
            <a:endParaRPr lang="en-US" dirty="0"/>
          </a:p>
        </p:txBody>
      </p:sp>
    </p:spTree>
    <p:extLst>
      <p:ext uri="{BB962C8B-B14F-4D97-AF65-F5344CB8AC3E}">
        <p14:creationId xmlns:p14="http://schemas.microsoft.com/office/powerpoint/2010/main" val="1701685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INTRODUCTORY</a:t>
            </a:r>
            <a:r>
              <a:rPr lang="en-US" baseline="0" dirty="0" smtClean="0"/>
              <a:t> COMMENTS</a:t>
            </a:r>
          </a:p>
          <a:p>
            <a:endParaRPr lang="en-US" baseline="0" dirty="0" smtClean="0"/>
          </a:p>
          <a:p>
            <a:r>
              <a:rPr lang="en-US" baseline="0" dirty="0" smtClean="0"/>
              <a:t>Thanks for coming </a:t>
            </a:r>
          </a:p>
          <a:p>
            <a:endParaRPr lang="en-US" baseline="0" dirty="0" smtClean="0"/>
          </a:p>
          <a:p>
            <a:r>
              <a:rPr lang="en-US" baseline="0" dirty="0" smtClean="0"/>
              <a:t>With rise of Netflix, Getting harder to leave the house </a:t>
            </a:r>
          </a:p>
          <a:p>
            <a:endParaRPr lang="en-US" baseline="0" dirty="0" smtClean="0"/>
          </a:p>
          <a:p>
            <a:r>
              <a:rPr lang="en-US" baseline="0" dirty="0" smtClean="0"/>
              <a:t>And I am the last of three so if you need to step out you might miss the lesson I am hopefully imparting relating to how not to fumble the ball </a:t>
            </a:r>
          </a:p>
          <a:p>
            <a:endParaRPr lang="en-US" baseline="0" dirty="0" smtClean="0"/>
          </a:p>
          <a:p>
            <a:r>
              <a:rPr lang="en-US" baseline="0" dirty="0" smtClean="0"/>
              <a:t>Which is relevant to any wildcat fan who has a historical memory of what can happen to our team when we do not hold onto the football  </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a:t>
            </a:fld>
            <a:endParaRPr lang="en-US" dirty="0"/>
          </a:p>
        </p:txBody>
      </p:sp>
    </p:spTree>
    <p:extLst>
      <p:ext uri="{BB962C8B-B14F-4D97-AF65-F5344CB8AC3E}">
        <p14:creationId xmlns:p14="http://schemas.microsoft.com/office/powerpoint/2010/main" val="4071768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Middle: raise your hand if a regular part of your work is focused on detailed structuring of the therapy process</a:t>
            </a:r>
          </a:p>
          <a:p>
            <a:endParaRPr lang="en-US" dirty="0" smtClean="0"/>
          </a:p>
          <a:p>
            <a:r>
              <a:rPr lang="en-US" dirty="0" smtClean="0"/>
              <a:t>Psych assessment: How many people think Psychological</a:t>
            </a:r>
            <a:r>
              <a:rPr lang="en-US" baseline="0" dirty="0" smtClean="0"/>
              <a:t> </a:t>
            </a:r>
            <a:r>
              <a:rPr lang="en-US" dirty="0" smtClean="0"/>
              <a:t>Assessments are seriously lacking in treatment recommendations details and that this leads to Treatment</a:t>
            </a:r>
            <a:r>
              <a:rPr lang="en-US" baseline="0" dirty="0" smtClean="0"/>
              <a:t> fizzle?</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15</a:t>
            </a:fld>
            <a:endParaRPr lang="en-US" dirty="0"/>
          </a:p>
        </p:txBody>
      </p:sp>
    </p:spTree>
    <p:extLst>
      <p:ext uri="{BB962C8B-B14F-4D97-AF65-F5344CB8AC3E}">
        <p14:creationId xmlns:p14="http://schemas.microsoft.com/office/powerpoint/2010/main" val="335272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law would be a lot easier without the children </a:t>
            </a:r>
          </a:p>
          <a:p>
            <a:endParaRPr lang="en-US" dirty="0" smtClean="0"/>
          </a:p>
          <a:p>
            <a:r>
              <a:rPr lang="en-US" dirty="0" smtClean="0"/>
              <a:t>Then you could just be a defense attorney for your parent and ride roughshod over anything that gets in your way </a:t>
            </a:r>
          </a:p>
          <a:p>
            <a:endParaRPr lang="en-US" dirty="0" smtClean="0"/>
          </a:p>
          <a:p>
            <a:r>
              <a:rPr lang="en-US" dirty="0" smtClean="0"/>
              <a:t>ignore the importance of the therapeutic relationship </a:t>
            </a:r>
          </a:p>
          <a:p>
            <a:endParaRPr lang="en-US" dirty="0" smtClean="0"/>
          </a:p>
          <a:p>
            <a:r>
              <a:rPr lang="en-US" dirty="0" smtClean="0"/>
              <a:t>But do not think that would be the practice family law </a:t>
            </a:r>
          </a:p>
          <a:p>
            <a:endParaRPr lang="en-US" dirty="0" smtClean="0"/>
          </a:p>
          <a:p>
            <a:r>
              <a:rPr lang="en-US" dirty="0" smtClean="0"/>
              <a:t>What are you doing to protect the ball?  With ASU coming to town, you better have an answer….. </a:t>
            </a:r>
          </a:p>
          <a:p>
            <a:endParaRPr lang="en-US" dirty="0" smtClean="0"/>
          </a:p>
          <a:p>
            <a:endParaRPr lang="en-US" dirty="0" smtClean="0"/>
          </a:p>
          <a:p>
            <a:endParaRPr lang="en-US" dirty="0" smtClean="0"/>
          </a:p>
          <a:p>
            <a:r>
              <a:rPr lang="en-US" dirty="0" smtClean="0"/>
              <a:t>The burden we carry is we always have innocent clients, and our worst fear must be that we sentence these children or the damaged parents to psychological imprisonment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17</a:t>
            </a:fld>
            <a:endParaRPr lang="en-US" dirty="0"/>
          </a:p>
        </p:txBody>
      </p:sp>
    </p:spTree>
    <p:extLst>
      <p:ext uri="{BB962C8B-B14F-4D97-AF65-F5344CB8AC3E}">
        <p14:creationId xmlns:p14="http://schemas.microsoft.com/office/powerpoint/2010/main" val="3290283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seen some </a:t>
            </a:r>
            <a:r>
              <a:rPr lang="en-US" dirty="0" smtClean="0"/>
              <a:t>wonderfully composed material illustrative of this in a case where the parent coordinator had had the parent write letters  where they would then read to the child</a:t>
            </a:r>
            <a:r>
              <a:rPr lang="en-US" baseline="0" dirty="0" smtClean="0"/>
              <a:t> where admitting to their issues, structured so feels safe for the child, and in black and white.  Tremendously healing for the child.  I think we need to keep going in this kind of direction.  </a:t>
            </a:r>
            <a:r>
              <a:rPr lang="en-US" dirty="0" smtClean="0"/>
              <a:t> </a:t>
            </a:r>
          </a:p>
          <a:p>
            <a:endParaRPr lang="en-US" dirty="0" smtClean="0"/>
          </a:p>
          <a:p>
            <a:r>
              <a:rPr lang="en-US" dirty="0" smtClean="0"/>
              <a:t>If we  name this statute</a:t>
            </a:r>
            <a:r>
              <a:rPr lang="en-US" baseline="0" dirty="0" smtClean="0"/>
              <a:t>  after  some Hollywood star  who has been a  horrible parent, maybe a narcissistic coercive controlling person, we could get  some real momentum going and help that star feel they have now done enough to apologize and they can move on with their career.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18</a:t>
            </a:fld>
            <a:endParaRPr lang="en-US" dirty="0"/>
          </a:p>
        </p:txBody>
      </p:sp>
    </p:spTree>
    <p:extLst>
      <p:ext uri="{BB962C8B-B14F-4D97-AF65-F5344CB8AC3E}">
        <p14:creationId xmlns:p14="http://schemas.microsoft.com/office/powerpoint/2010/main" val="3242660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REFER TO TABLE AND LET’S THINK ABOUT THE FORENSIC THERAPY ROLE, AS CONTRASTED  WITH THE GENERAL THERAPY ROLE AND THE FORENSIC  EVALUATION ROLE.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19</a:t>
            </a:fld>
            <a:endParaRPr lang="en-US" dirty="0"/>
          </a:p>
        </p:txBody>
      </p:sp>
    </p:spTree>
    <p:extLst>
      <p:ext uri="{BB962C8B-B14F-4D97-AF65-F5344CB8AC3E}">
        <p14:creationId xmlns:p14="http://schemas.microsoft.com/office/powerpoint/2010/main" val="2193728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one of the most highly cited articles, become a classic, by nationally renowned forensic psychologist Stuart</a:t>
            </a:r>
            <a:r>
              <a:rPr lang="en-US" baseline="0" dirty="0" smtClean="0"/>
              <a:t> </a:t>
            </a:r>
            <a:r>
              <a:rPr lang="en-US" dirty="0" smtClean="0"/>
              <a:t>Greenberg </a:t>
            </a:r>
          </a:p>
          <a:p>
            <a:endParaRPr lang="en-US" dirty="0" smtClean="0"/>
          </a:p>
          <a:p>
            <a:r>
              <a:rPr lang="en-US" dirty="0" smtClean="0"/>
              <a:t>From his article, “The Irreconcilable Conflict Between Therapeutic</a:t>
            </a:r>
            <a:r>
              <a:rPr lang="en-US" baseline="0" dirty="0" smtClean="0"/>
              <a:t> and Forensic Roles”. </a:t>
            </a:r>
          </a:p>
          <a:p>
            <a:endParaRPr lang="en-US" baseline="0" dirty="0" smtClean="0"/>
          </a:p>
          <a:p>
            <a:r>
              <a:rPr lang="en-US" baseline="0" dirty="0" smtClean="0"/>
              <a:t>A few thoughts for us to focus on:   </a:t>
            </a:r>
            <a:endParaRPr lang="en-US" dirty="0" smtClean="0"/>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20</a:t>
            </a:fld>
            <a:endParaRPr lang="en-US" dirty="0"/>
          </a:p>
        </p:txBody>
      </p:sp>
    </p:spTree>
    <p:extLst>
      <p:ext uri="{BB962C8B-B14F-4D97-AF65-F5344CB8AC3E}">
        <p14:creationId xmlns:p14="http://schemas.microsoft.com/office/powerpoint/2010/main" val="568702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 THIS IS THE BLACK BELT</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22</a:t>
            </a:fld>
            <a:endParaRPr lang="en-US" dirty="0"/>
          </a:p>
        </p:txBody>
      </p:sp>
    </p:spTree>
    <p:extLst>
      <p:ext uri="{BB962C8B-B14F-4D97-AF65-F5344CB8AC3E}">
        <p14:creationId xmlns:p14="http://schemas.microsoft.com/office/powerpoint/2010/main" val="3147046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Cherry-picking the therapist most likely to be fooled by charisma/charm or influenced by perpetrator’s attorney</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23</a:t>
            </a:fld>
            <a:endParaRPr lang="en-US" dirty="0"/>
          </a:p>
        </p:txBody>
      </p:sp>
    </p:spTree>
    <p:extLst>
      <p:ext uri="{BB962C8B-B14F-4D97-AF65-F5344CB8AC3E}">
        <p14:creationId xmlns:p14="http://schemas.microsoft.com/office/powerpoint/2010/main" val="2608589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24</a:t>
            </a:fld>
            <a:endParaRPr lang="en-US" dirty="0"/>
          </a:p>
        </p:txBody>
      </p:sp>
    </p:spTree>
    <p:extLst>
      <p:ext uri="{BB962C8B-B14F-4D97-AF65-F5344CB8AC3E}">
        <p14:creationId xmlns:p14="http://schemas.microsoft.com/office/powerpoint/2010/main" val="1468637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25</a:t>
            </a:fld>
            <a:endParaRPr lang="en-US" dirty="0"/>
          </a:p>
        </p:txBody>
      </p:sp>
    </p:spTree>
    <p:extLst>
      <p:ext uri="{BB962C8B-B14F-4D97-AF65-F5344CB8AC3E}">
        <p14:creationId xmlns:p14="http://schemas.microsoft.com/office/powerpoint/2010/main" val="1206218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a:t>
            </a:r>
          </a:p>
          <a:p>
            <a:endParaRPr lang="en-US" baseline="0" dirty="0" smtClean="0"/>
          </a:p>
          <a:p>
            <a:r>
              <a:rPr lang="en-US" baseline="0" dirty="0" smtClean="0"/>
              <a:t>IN CASE YOU HAVE BEEN TEXTING THIS WHOLE TIME OR PLANNING YOUR THANKSGIVING NETFLIX MOVIE EXTRAVAGANZA</a:t>
            </a:r>
          </a:p>
          <a:p>
            <a:endParaRPr lang="en-US" baseline="0" dirty="0" smtClean="0"/>
          </a:p>
          <a:p>
            <a:r>
              <a:rPr lang="en-US" baseline="0" dirty="0" smtClean="0"/>
              <a:t>AFTER: </a:t>
            </a:r>
          </a:p>
          <a:p>
            <a:endParaRPr lang="en-US" baseline="0" dirty="0" smtClean="0"/>
          </a:p>
          <a:p>
            <a:r>
              <a:rPr lang="en-US" baseline="0" dirty="0" smtClean="0"/>
              <a:t>MENTOR WHO CAN ALSO …..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26</a:t>
            </a:fld>
            <a:endParaRPr lang="en-US" dirty="0"/>
          </a:p>
        </p:txBody>
      </p:sp>
    </p:spTree>
    <p:extLst>
      <p:ext uri="{BB962C8B-B14F-4D97-AF65-F5344CB8AC3E}">
        <p14:creationId xmlns:p14="http://schemas.microsoft.com/office/powerpoint/2010/main" val="2617106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Challenge within</a:t>
            </a:r>
            <a:r>
              <a:rPr lang="en-US" baseline="0" dirty="0" smtClean="0"/>
              <a:t> Advanced Family Law Conference</a:t>
            </a:r>
          </a:p>
          <a:p>
            <a:endParaRPr lang="en-US" baseline="0" dirty="0" smtClean="0"/>
          </a:p>
          <a:p>
            <a:r>
              <a:rPr lang="en-US" baseline="0" dirty="0" smtClean="0"/>
              <a:t>OFFER SOMETHING FOR EVERYONE</a:t>
            </a:r>
          </a:p>
          <a:p>
            <a:endParaRPr lang="en-US" baseline="0" dirty="0" smtClean="0"/>
          </a:p>
          <a:p>
            <a:r>
              <a:rPr lang="en-US" baseline="0" dirty="0" smtClean="0"/>
              <a:t>TO COMPLEMENT THE LEGISLATIVE UPDATES WITH A BEST PRACTICES PSYC HOTHERAPY</a:t>
            </a:r>
          </a:p>
          <a:p>
            <a:endParaRPr lang="en-US" baseline="0" dirty="0" smtClean="0"/>
          </a:p>
          <a:p>
            <a:r>
              <a:rPr lang="en-US" baseline="0" dirty="0" smtClean="0"/>
              <a:t>IF YOU ARE PLANNING ON DEPOSING ME OR SIMPLY WISH TO ADD TO YOUR PSYCHOLOGICAL PROFILING OF ME FOR FUTURE STRATEGIZING, HIT RECORD NOW</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3</a:t>
            </a:fld>
            <a:endParaRPr lang="en-US" dirty="0"/>
          </a:p>
        </p:txBody>
      </p:sp>
    </p:spTree>
    <p:extLst>
      <p:ext uri="{BB962C8B-B14F-4D97-AF65-F5344CB8AC3E}">
        <p14:creationId xmlns:p14="http://schemas.microsoft.com/office/powerpoint/2010/main" val="3582797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TO REMEMBER</a:t>
            </a:r>
            <a:r>
              <a:rPr lang="en-US" baseline="0" dirty="0" smtClean="0"/>
              <a:t> WITH ASU COMING TO TOWN </a:t>
            </a:r>
          </a:p>
          <a:p>
            <a:endParaRPr lang="en-US" baseline="0" dirty="0" smtClean="0"/>
          </a:p>
          <a:p>
            <a:r>
              <a:rPr lang="en-US" baseline="0" dirty="0" smtClean="0"/>
              <a:t>AND WHETHER WILDCAT OR SUN DEVIL FAN, WE CAN ALL AGREE, ONE OF THE MOST IMPORTANT THINGS </a:t>
            </a:r>
          </a:p>
          <a:p>
            <a:endParaRPr lang="en-US" baseline="0" dirty="0" smtClean="0"/>
          </a:p>
          <a:p>
            <a:r>
              <a:rPr lang="en-US" baseline="0" dirty="0" smtClean="0"/>
              <a:t>IS TO NOT FUMBLE THAT BALL  - BECAUSE THAT CAN LOSE A GAME </a:t>
            </a:r>
          </a:p>
          <a:p>
            <a:endParaRPr lang="en-US" baseline="0" dirty="0" smtClean="0"/>
          </a:p>
          <a:p>
            <a:r>
              <a:rPr lang="en-US" baseline="0" dirty="0" smtClean="0"/>
              <a:t>OR IN THIS CASE – DECIDE WHETHER the INNOCENT (or damaged) CLIENT IS GOING TO BE PSYCHOLOGICALLY IMPRISONED </a:t>
            </a:r>
          </a:p>
          <a:p>
            <a:endParaRPr lang="en-US" baseline="0" dirty="0" smtClean="0"/>
          </a:p>
          <a:p>
            <a:r>
              <a:rPr lang="en-US" baseline="0" dirty="0" smtClean="0"/>
              <a:t>End with a story:  I am sitting with a woman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27</a:t>
            </a:fld>
            <a:endParaRPr lang="en-US" dirty="0"/>
          </a:p>
        </p:txBody>
      </p:sp>
    </p:spTree>
    <p:extLst>
      <p:ext uri="{BB962C8B-B14F-4D97-AF65-F5344CB8AC3E}">
        <p14:creationId xmlns:p14="http://schemas.microsoft.com/office/powerpoint/2010/main" val="117687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t>
            </a:r>
          </a:p>
          <a:p>
            <a:endParaRPr lang="en-US" dirty="0" smtClean="0"/>
          </a:p>
          <a:p>
            <a:r>
              <a:rPr lang="en-US" dirty="0" smtClean="0"/>
              <a:t>ASKED COLLEAGUE RANDY OTTO, A NATIONALLY</a:t>
            </a:r>
            <a:r>
              <a:rPr lang="en-US" baseline="0" dirty="0" smtClean="0"/>
              <a:t> RECOGNIZED ETHICS EXPERT ABOUT HIS KNOLWEDGE OF ARTICLES ON FORENSIC THERAPY</a:t>
            </a:r>
          </a:p>
          <a:p>
            <a:endParaRPr lang="en-US" baseline="0" dirty="0" smtClean="0"/>
          </a:p>
          <a:p>
            <a:r>
              <a:rPr lang="en-US" baseline="0" dirty="0" smtClean="0"/>
              <a:t>DO NOT THINK OF IT AS FORENSIC THERAPY, BUT AS THERAPY IN LEGAL SETTING </a:t>
            </a:r>
          </a:p>
          <a:p>
            <a:endParaRPr lang="en-US" baseline="0" dirty="0" smtClean="0"/>
          </a:p>
          <a:p>
            <a:r>
              <a:rPr lang="en-US" baseline="0" dirty="0" smtClean="0"/>
              <a:t>I THINK WHAT HE MEANT WAS IT IS STILL THERAPY, BUT IN A PARTICULAR CONTEXT   </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4</a:t>
            </a:fld>
            <a:endParaRPr lang="en-US" dirty="0"/>
          </a:p>
        </p:txBody>
      </p:sp>
    </p:spTree>
    <p:extLst>
      <p:ext uri="{BB962C8B-B14F-4D97-AF65-F5344CB8AC3E}">
        <p14:creationId xmlns:p14="http://schemas.microsoft.com/office/powerpoint/2010/main" val="3506359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7</a:t>
            </a:fld>
            <a:endParaRPr lang="en-US" dirty="0"/>
          </a:p>
        </p:txBody>
      </p:sp>
    </p:spTree>
    <p:extLst>
      <p:ext uri="{BB962C8B-B14F-4D97-AF65-F5344CB8AC3E}">
        <p14:creationId xmlns:p14="http://schemas.microsoft.com/office/powerpoint/2010/main" val="2030759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as my  graduate school professor once said “be suspicious of</a:t>
            </a:r>
            <a:r>
              <a:rPr lang="en-US" baseline="0" dirty="0" smtClean="0"/>
              <a:t> any word that begins with the prefix “Psycho” </a:t>
            </a:r>
          </a:p>
          <a:p>
            <a:endParaRPr lang="en-US" baseline="0" dirty="0" smtClean="0"/>
          </a:p>
          <a:p>
            <a:endParaRPr lang="en-US" baseline="0" dirty="0" smtClean="0"/>
          </a:p>
          <a:p>
            <a:r>
              <a:rPr lang="en-US" baseline="0" dirty="0" smtClean="0"/>
              <a:t>I realize that life is not about being happy, but about learning </a:t>
            </a:r>
          </a:p>
          <a:p>
            <a:r>
              <a:rPr lang="en-US" baseline="0" dirty="0" smtClean="0"/>
              <a:t>…which is a good mantra to repeat when one is working with a narcissist </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8</a:t>
            </a:fld>
            <a:endParaRPr lang="en-US" dirty="0"/>
          </a:p>
        </p:txBody>
      </p:sp>
    </p:spTree>
    <p:extLst>
      <p:ext uri="{BB962C8B-B14F-4D97-AF65-F5344CB8AC3E}">
        <p14:creationId xmlns:p14="http://schemas.microsoft.com/office/powerpoint/2010/main" val="1139243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BEFORE: </a:t>
            </a:r>
          </a:p>
          <a:p>
            <a:endParaRPr lang="en-US" dirty="0" smtClean="0"/>
          </a:p>
          <a:p>
            <a:r>
              <a:rPr lang="en-US" dirty="0" smtClean="0"/>
              <a:t>MY GRADUATE SCHOOL PROFESSOR AT THE UNIV OF CHICAGO , WHO WAS BRILLIANT, PETER HOMANS , NOW DECEASED, ONCE SAID </a:t>
            </a:r>
          </a:p>
          <a:p>
            <a:endParaRPr lang="en-US" dirty="0" smtClean="0"/>
          </a:p>
          <a:p>
            <a:r>
              <a:rPr lang="en-US" dirty="0" smtClean="0"/>
              <a:t>BE SUPICIOUS OF ANY WORD THAT BEGINS WITH THE PREFIX “PSYCHO “ </a:t>
            </a:r>
          </a:p>
          <a:p>
            <a:endParaRPr lang="en-US" dirty="0" smtClean="0"/>
          </a:p>
          <a:p>
            <a:r>
              <a:rPr lang="en-US" dirty="0" smtClean="0"/>
              <a:t>Use the term of black belt in a tongue and cheek manner </a:t>
            </a:r>
          </a:p>
          <a:p>
            <a:r>
              <a:rPr lang="en-US" dirty="0" smtClean="0"/>
              <a:t>Recognizing that belts were not traditional part of martial arts </a:t>
            </a:r>
          </a:p>
          <a:p>
            <a:r>
              <a:rPr lang="en-US" dirty="0" smtClean="0"/>
              <a:t>As I learned in studying Kung</a:t>
            </a:r>
            <a:r>
              <a:rPr lang="en-US" baseline="0" dirty="0" smtClean="0"/>
              <a:t> Fu for 8 years </a:t>
            </a:r>
          </a:p>
          <a:p>
            <a:r>
              <a:rPr lang="en-US" baseline="0" dirty="0" smtClean="0"/>
              <a:t>What mattered most was what one could do on the mat – same is true here </a:t>
            </a:r>
          </a:p>
          <a:p>
            <a:r>
              <a:rPr lang="en-US" baseline="0" dirty="0" smtClean="0"/>
              <a:t>Degrees are distinguishers and represent real differences in training </a:t>
            </a:r>
          </a:p>
          <a:p>
            <a:r>
              <a:rPr lang="en-US" baseline="0" dirty="0" smtClean="0"/>
              <a:t>But ultimately the truth arises from adocu more on how the therapist functions </a:t>
            </a:r>
            <a:endParaRPr lang="en-US" dirty="0" smtClean="0"/>
          </a:p>
          <a:p>
            <a:r>
              <a:rPr lang="en-US" dirty="0" smtClean="0"/>
              <a:t>WELL, I SHARE PRESSOR HOMANS SENTIMENTS, I AM SUSPICIOUS ALSO</a:t>
            </a:r>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9</a:t>
            </a:fld>
            <a:endParaRPr lang="en-US" dirty="0"/>
          </a:p>
        </p:txBody>
      </p:sp>
    </p:spTree>
    <p:extLst>
      <p:ext uri="{BB962C8B-B14F-4D97-AF65-F5344CB8AC3E}">
        <p14:creationId xmlns:p14="http://schemas.microsoft.com/office/powerpoint/2010/main" val="222448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Regarding adults</a:t>
            </a:r>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11</a:t>
            </a:fld>
            <a:endParaRPr lang="en-US" dirty="0"/>
          </a:p>
        </p:txBody>
      </p:sp>
    </p:spTree>
    <p:extLst>
      <p:ext uri="{BB962C8B-B14F-4D97-AF65-F5344CB8AC3E}">
        <p14:creationId xmlns:p14="http://schemas.microsoft.com/office/powerpoint/2010/main" val="3922364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EXAMPLES OF MOST CONCERNING PROBLEMS WITH MENTAL HEALTH FACETS</a:t>
            </a:r>
          </a:p>
          <a:p>
            <a:endParaRPr lang="en-US" dirty="0" smtClean="0"/>
          </a:p>
          <a:p>
            <a:r>
              <a:rPr lang="en-US" dirty="0" smtClean="0"/>
              <a:t>AFTER – WILL BE PRESENTING ON THE</a:t>
            </a:r>
            <a:r>
              <a:rPr lang="en-US" baseline="0" dirty="0" smtClean="0"/>
              <a:t> LATTER TWO TOPICS  AT THE UPCOMING SEDONA CONFERENCE ALONGSIDE ATTORNEY AND JUDGE </a:t>
            </a:r>
          </a:p>
          <a:p>
            <a:endParaRPr lang="en-US" dirty="0" smtClean="0"/>
          </a:p>
          <a:p>
            <a:r>
              <a:rPr lang="en-US" dirty="0" smtClean="0"/>
              <a:t>THEN:  How many people</a:t>
            </a:r>
            <a:r>
              <a:rPr lang="en-US" baseline="0" dirty="0" smtClean="0"/>
              <a:t> think that to </a:t>
            </a:r>
            <a:r>
              <a:rPr lang="en-US" dirty="0" smtClean="0"/>
              <a:t>successfully protect child and/or victims from issues</a:t>
            </a:r>
            <a:r>
              <a:rPr lang="en-US" baseline="0" dirty="0" smtClean="0"/>
              <a:t> like these we need much more treatment structuring than what we have now generally?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13</a:t>
            </a:fld>
            <a:endParaRPr lang="en-US" dirty="0"/>
          </a:p>
        </p:txBody>
      </p:sp>
    </p:spTree>
    <p:extLst>
      <p:ext uri="{BB962C8B-B14F-4D97-AF65-F5344CB8AC3E}">
        <p14:creationId xmlns:p14="http://schemas.microsoft.com/office/powerpoint/2010/main" val="105282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WHAT MAKES OUR JOB SO BURDENSOME IS REFLECTED IN THIS PASSAGE </a:t>
            </a:r>
          </a:p>
          <a:p>
            <a:endParaRPr lang="en-US" dirty="0" smtClean="0"/>
          </a:p>
          <a:p>
            <a:r>
              <a:rPr lang="en-US" dirty="0" smtClean="0"/>
              <a:t>AFTER: </a:t>
            </a:r>
          </a:p>
          <a:p>
            <a:endParaRPr lang="en-US" dirty="0" smtClean="0"/>
          </a:p>
          <a:p>
            <a:r>
              <a:rPr lang="en-US" dirty="0" smtClean="0"/>
              <a:t>Would be a lot EASIER WITHOUT THE BURDEN OF WORRYING ABOUT THE CHILDREN, RIGHT? </a:t>
            </a:r>
          </a:p>
          <a:p>
            <a:endParaRPr lang="en-US" dirty="0" smtClean="0"/>
          </a:p>
          <a:p>
            <a:r>
              <a:rPr lang="en-US" dirty="0" smtClean="0"/>
              <a:t>ONE</a:t>
            </a:r>
            <a:r>
              <a:rPr lang="en-US" baseline="0" dirty="0" smtClean="0"/>
              <a:t> WAY YOU MAKE A CHILD NOT RESPONSIBLE IS YOU MAKE THE ADULT FULLY RESPONSIBLE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2BA2B6C-B925-44A1-86FD-8FA9C8310C74}" type="slidenum">
              <a:rPr lang="en-US" smtClean="0"/>
              <a:t>14</a:t>
            </a:fld>
            <a:endParaRPr lang="en-US" dirty="0"/>
          </a:p>
        </p:txBody>
      </p:sp>
    </p:spTree>
    <p:extLst>
      <p:ext uri="{BB962C8B-B14F-4D97-AF65-F5344CB8AC3E}">
        <p14:creationId xmlns:p14="http://schemas.microsoft.com/office/powerpoint/2010/main" val="2675946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solidFill>
                  <a:prstClr val="white">
                    <a:lumMod val="65000"/>
                    <a:lumOff val="35000"/>
                  </a:prstClr>
                </a:solidFill>
              </a:rPr>
              <a:pPr/>
              <a:t>11/19/2015</a:t>
            </a:fld>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2762345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51715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111926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184799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extLst>
      <p:ext uri="{BB962C8B-B14F-4D97-AF65-F5344CB8AC3E}">
        <p14:creationId xmlns:p14="http://schemas.microsoft.com/office/powerpoint/2010/main" val="149683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76823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13350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53021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solidFill>
                  <a:srgbClr val="E8E9D1">
                    <a:lumMod val="75000"/>
                  </a:srgbClr>
                </a:solidFill>
              </a:rPr>
              <a:pPr/>
              <a:t>11/19/2015</a:t>
            </a:fld>
            <a:endParaRPr lang="en-US" dirty="0">
              <a:solidFill>
                <a:srgbClr val="E8E9D1">
                  <a:lumMod val="75000"/>
                </a:srgbClr>
              </a:solidFill>
            </a:endParaRPr>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dirty="0">
              <a:solidFill>
                <a:srgbClr val="E8E9D1">
                  <a:lumMod val="75000"/>
                </a:srgbClr>
              </a:solidFill>
            </a:endParaRPr>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solidFill>
                  <a:srgbClr val="E8E9D1">
                    <a:lumMod val="75000"/>
                  </a:srgbClr>
                </a:solidFill>
              </a:rPr>
              <a:pPr/>
              <a:t>‹#›</a:t>
            </a:fld>
            <a:endParaRPr lang="en-US" dirty="0">
              <a:solidFill>
                <a:srgbClr val="E8E9D1">
                  <a:lumMod val="75000"/>
                </a:srgbClr>
              </a:solidFill>
            </a:endParaRPr>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dirty="0" smtClean="0"/>
              <a:t>Drag picture to placeholder or click icon to add</a:t>
            </a:r>
            <a:endParaRPr dirty="0"/>
          </a:p>
        </p:txBody>
      </p:sp>
    </p:spTree>
    <p:extLst>
      <p:ext uri="{BB962C8B-B14F-4D97-AF65-F5344CB8AC3E}">
        <p14:creationId xmlns:p14="http://schemas.microsoft.com/office/powerpoint/2010/main" val="40460471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solidFill>
                  <a:srgbClr val="E8E9D1">
                    <a:lumMod val="75000"/>
                  </a:srgbClr>
                </a:solidFill>
              </a:rPr>
              <a:pPr/>
              <a:t>11/19/2015</a:t>
            </a:fld>
            <a:endParaRPr lang="en-US" dirty="0">
              <a:solidFill>
                <a:srgbClr val="E8E9D1">
                  <a:lumMod val="75000"/>
                </a:srgbClr>
              </a:solidFill>
            </a:endParaRPr>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dirty="0">
              <a:solidFill>
                <a:srgbClr val="E8E9D1">
                  <a:lumMod val="75000"/>
                </a:srgbClr>
              </a:solidFill>
            </a:endParaRPr>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solidFill>
                  <a:srgbClr val="E8E9D1">
                    <a:lumMod val="75000"/>
                  </a:srgbClr>
                </a:solidFill>
              </a:rPr>
              <a:pPr/>
              <a:t>‹#›</a:t>
            </a:fld>
            <a:endParaRPr lang="en-US" dirty="0">
              <a:solidFill>
                <a:srgbClr val="E8E9D1">
                  <a:lumMod val="75000"/>
                </a:srgbClr>
              </a:solidFill>
            </a:endParaRPr>
          </a:p>
        </p:txBody>
      </p:sp>
    </p:spTree>
    <p:extLst>
      <p:ext uri="{BB962C8B-B14F-4D97-AF65-F5344CB8AC3E}">
        <p14:creationId xmlns:p14="http://schemas.microsoft.com/office/powerpoint/2010/main" val="182520514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6187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27051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56280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34197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17814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solidFill>
                  <a:prstClr val="black">
                    <a:lumMod val="65000"/>
                    <a:lumOff val="35000"/>
                  </a:prstClr>
                </a:solidFill>
              </a:rPr>
              <a:pPr/>
              <a:t>11/19/2015</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313364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ffectivechildtherapy.org/content/specific-treatments" TargetMode="External"/><Relationship Id="rId2" Type="http://schemas.openxmlformats.org/officeDocument/2006/relationships/hyperlink" Target="https://www.div12.org/psychological-treatments/" TargetMode="External"/><Relationship Id="rId1" Type="http://schemas.openxmlformats.org/officeDocument/2006/relationships/slideLayout" Target="../slideLayouts/slideLayout2.xml"/><Relationship Id="rId4" Type="http://schemas.openxmlformats.org/officeDocument/2006/relationships/hyperlink" Target="http://effectivechildtherapy.org/content/about-child-adolescent-symptom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div12.org/psychological-treatments/disorders/depression/" TargetMode="External"/><Relationship Id="rId13" Type="http://schemas.openxmlformats.org/officeDocument/2006/relationships/hyperlink" Target="http://www.div12.org/psychological-treatments/disorders/obsessive-compulsive-disorder/" TargetMode="External"/><Relationship Id="rId18" Type="http://schemas.openxmlformats.org/officeDocument/2006/relationships/hyperlink" Target="http://www.div12.org/psychological-treatments/disorders/specific-phobias/" TargetMode="External"/><Relationship Id="rId3" Type="http://schemas.openxmlformats.org/officeDocument/2006/relationships/hyperlink" Target="http://www.div12.org/psychological-treatments/disorders/attention-deficit-hyperactivity-disorder-adults/" TargetMode="External"/><Relationship Id="rId7" Type="http://schemas.openxmlformats.org/officeDocument/2006/relationships/hyperlink" Target="http://www.div12.org/psychological-treatments/disorders/chronic-or-persistent-pain/" TargetMode="External"/><Relationship Id="rId12" Type="http://schemas.openxmlformats.org/officeDocument/2006/relationships/hyperlink" Target="http://www.div12.org/psychological-treatments/disorders/mixed-anxiety-conditions/" TargetMode="External"/><Relationship Id="rId17" Type="http://schemas.openxmlformats.org/officeDocument/2006/relationships/hyperlink" Target="http://www.div12.org/psychological-treatments/disorders/social-phobia-and-public-speaking-anxiety/" TargetMode="External"/><Relationship Id="rId2" Type="http://schemas.openxmlformats.org/officeDocument/2006/relationships/notesSlide" Target="../notesSlides/notesSlide7.xml"/><Relationship Id="rId16" Type="http://schemas.openxmlformats.org/officeDocument/2006/relationships/hyperlink" Target="http://www.div12.org/psychological-treatments/disorders/schizophrenia-and-other-severe-mental-illnesses/" TargetMode="External"/><Relationship Id="rId1" Type="http://schemas.openxmlformats.org/officeDocument/2006/relationships/slideLayout" Target="../slideLayouts/slideLayout11.xml"/><Relationship Id="rId6" Type="http://schemas.openxmlformats.org/officeDocument/2006/relationships/hyperlink" Target="http://www.div12.org/psychological-treatments/disorders/disorders-in-childhood-and-adolescence/" TargetMode="External"/><Relationship Id="rId11" Type="http://schemas.openxmlformats.org/officeDocument/2006/relationships/hyperlink" Target="http://www.div12.org/psychological-treatments/disorders/insomnia/" TargetMode="External"/><Relationship Id="rId5" Type="http://schemas.openxmlformats.org/officeDocument/2006/relationships/hyperlink" Target="http://www.div12.org/psychological-treatments/disorders/borderline-personality-disorder/" TargetMode="External"/><Relationship Id="rId15" Type="http://schemas.openxmlformats.org/officeDocument/2006/relationships/hyperlink" Target="http://www.div12.org/psychological-treatments/disorders/post-traumatic-stress-disorder/" TargetMode="External"/><Relationship Id="rId10" Type="http://schemas.openxmlformats.org/officeDocument/2006/relationships/hyperlink" Target="http://www.div12.org/psychological-treatments/disorders/generalized-anxiety-disorder/" TargetMode="External"/><Relationship Id="rId19" Type="http://schemas.openxmlformats.org/officeDocument/2006/relationships/hyperlink" Target="http://www.div12.org/psychological-treatments/disorders/substance-and-alcohol-use-disorders/" TargetMode="External"/><Relationship Id="rId4" Type="http://schemas.openxmlformats.org/officeDocument/2006/relationships/hyperlink" Target="http://www.div12.org/psychological-treatments/disorders/bipolar-disorder/" TargetMode="External"/><Relationship Id="rId9" Type="http://schemas.openxmlformats.org/officeDocument/2006/relationships/hyperlink" Target="http://www.div12.org/psychological-treatments/disorders/eating-disorders-and-obesity/" TargetMode="External"/><Relationship Id="rId14" Type="http://schemas.openxmlformats.org/officeDocument/2006/relationships/hyperlink" Target="http://www.div12.org/psychological-treatments/disorders/panic-disord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i="1" dirty="0"/>
              <a:t>Advanced Family Law Conference, Psychologist Panel, </a:t>
            </a:r>
            <a:r>
              <a:rPr lang="en-US" sz="2400" i="1" dirty="0" smtClean="0"/>
              <a:t/>
            </a:r>
            <a:br>
              <a:rPr lang="en-US" sz="2400" i="1" dirty="0" smtClean="0"/>
            </a:br>
            <a:r>
              <a:rPr lang="en-US" sz="2400" i="1" dirty="0" smtClean="0"/>
              <a:t>Tucson</a:t>
            </a:r>
            <a:r>
              <a:rPr lang="en-US" sz="2400" i="1" dirty="0"/>
              <a:t>, Arizona, 2015</a:t>
            </a:r>
            <a:endParaRPr lang="en-US" sz="2400" dirty="0"/>
          </a:p>
        </p:txBody>
      </p:sp>
      <p:sp>
        <p:nvSpPr>
          <p:cNvPr id="8" name="Content Placeholder 7"/>
          <p:cNvSpPr>
            <a:spLocks noGrp="1"/>
          </p:cNvSpPr>
          <p:nvPr>
            <p:ph idx="1"/>
          </p:nvPr>
        </p:nvSpPr>
        <p:spPr>
          <a:xfrm>
            <a:off x="533400" y="1524000"/>
            <a:ext cx="7996519" cy="5334000"/>
          </a:xfrm>
        </p:spPr>
        <p:txBody>
          <a:bodyPr>
            <a:normAutofit fontScale="92500" lnSpcReduction="10000"/>
          </a:bodyPr>
          <a:lstStyle/>
          <a:p>
            <a:pPr marL="0" indent="0" algn="ctr">
              <a:buNone/>
            </a:pPr>
            <a:r>
              <a:rPr lang="en-US" sz="3000" b="1" dirty="0" smtClean="0"/>
              <a:t>Forensic </a:t>
            </a:r>
            <a:r>
              <a:rPr lang="en-US" sz="3000" b="1" dirty="0"/>
              <a:t>T</a:t>
            </a:r>
            <a:r>
              <a:rPr lang="en-US" sz="3000" b="1" dirty="0" smtClean="0"/>
              <a:t>herapy </a:t>
            </a:r>
            <a:r>
              <a:rPr lang="en-US" sz="3000" b="1" dirty="0"/>
              <a:t>101: </a:t>
            </a:r>
            <a:endParaRPr lang="en-US" sz="3000" b="1" dirty="0" smtClean="0"/>
          </a:p>
          <a:p>
            <a:pPr marL="0" indent="0" algn="ctr">
              <a:buNone/>
            </a:pPr>
            <a:r>
              <a:rPr lang="en-US" sz="3000" b="1" dirty="0"/>
              <a:t>Evidence-Based </a:t>
            </a:r>
            <a:r>
              <a:rPr lang="en-US" sz="3000" b="1" dirty="0" smtClean="0"/>
              <a:t>Resources,</a:t>
            </a:r>
            <a:endParaRPr lang="en-US" sz="3000" b="1" dirty="0"/>
          </a:p>
          <a:p>
            <a:pPr marL="0" indent="0" algn="ctr">
              <a:buNone/>
            </a:pPr>
            <a:r>
              <a:rPr lang="en-US" sz="3000" b="1" dirty="0" smtClean="0"/>
              <a:t>Therapy Recommendations,</a:t>
            </a:r>
          </a:p>
          <a:p>
            <a:pPr marL="0" indent="0" algn="ctr">
              <a:buNone/>
            </a:pPr>
            <a:r>
              <a:rPr lang="en-US" sz="3000" b="1" dirty="0" smtClean="0"/>
              <a:t>&amp; </a:t>
            </a:r>
            <a:r>
              <a:rPr lang="en-US" sz="3000" b="1" dirty="0"/>
              <a:t>B</a:t>
            </a:r>
            <a:r>
              <a:rPr lang="en-US" sz="3000" b="1" dirty="0" smtClean="0"/>
              <a:t>est </a:t>
            </a:r>
            <a:r>
              <a:rPr lang="en-US" sz="3000" b="1" dirty="0"/>
              <a:t>P</a:t>
            </a:r>
            <a:r>
              <a:rPr lang="en-US" sz="3000" b="1" dirty="0" smtClean="0"/>
              <a:t>ractices </a:t>
            </a:r>
            <a:r>
              <a:rPr lang="en-US" sz="3000" b="1" dirty="0"/>
              <a:t>(2015</a:t>
            </a:r>
            <a:r>
              <a:rPr lang="en-US" sz="3000" b="1" dirty="0" smtClean="0"/>
              <a:t>)</a:t>
            </a:r>
          </a:p>
          <a:p>
            <a:pPr marL="0" indent="0" algn="ctr">
              <a:buNone/>
            </a:pPr>
            <a:endParaRPr lang="en-US" b="1" dirty="0" smtClean="0"/>
          </a:p>
          <a:p>
            <a:pPr marL="0" indent="0" algn="ctr">
              <a:buNone/>
            </a:pPr>
            <a:r>
              <a:rPr lang="en-US" sz="3000" dirty="0" smtClean="0"/>
              <a:t>Thomas M. Brunner, PhD</a:t>
            </a:r>
          </a:p>
          <a:p>
            <a:pPr marL="0" indent="0" algn="ctr">
              <a:buNone/>
            </a:pPr>
            <a:r>
              <a:rPr lang="en-US" sz="3000" i="1" dirty="0" smtClean="0"/>
              <a:t>Forensic, Clinical, and Consulting Psychology</a:t>
            </a:r>
          </a:p>
          <a:p>
            <a:pPr marL="0" indent="0" algn="ctr">
              <a:buNone/>
            </a:pPr>
            <a:r>
              <a:rPr lang="en-US" sz="3000" i="1" dirty="0" smtClean="0"/>
              <a:t>www.doctorbrunner.com</a:t>
            </a:r>
            <a:endParaRPr lang="en-US" sz="3000" i="1" dirty="0"/>
          </a:p>
          <a:p>
            <a:endParaRPr lang="en-US" dirty="0"/>
          </a:p>
        </p:txBody>
      </p:sp>
    </p:spTree>
    <p:extLst>
      <p:ext uri="{BB962C8B-B14F-4D97-AF65-F5344CB8AC3E}">
        <p14:creationId xmlns:p14="http://schemas.microsoft.com/office/powerpoint/2010/main" val="1125528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are the “gold standard” references?</a:t>
            </a:r>
            <a:endParaRPr lang="en-US" sz="3200" dirty="0"/>
          </a:p>
        </p:txBody>
      </p:sp>
      <p:sp>
        <p:nvSpPr>
          <p:cNvPr id="3" name="Content Placeholder 2"/>
          <p:cNvSpPr>
            <a:spLocks noGrp="1"/>
          </p:cNvSpPr>
          <p:nvPr>
            <p:ph idx="1"/>
          </p:nvPr>
        </p:nvSpPr>
        <p:spPr>
          <a:xfrm>
            <a:off x="228599" y="1586753"/>
            <a:ext cx="8763001" cy="4571999"/>
          </a:xfrm>
        </p:spPr>
        <p:txBody>
          <a:bodyPr>
            <a:normAutofit lnSpcReduction="10000"/>
          </a:bodyPr>
          <a:lstStyle/>
          <a:p>
            <a:r>
              <a:rPr lang="en-US" dirty="0" smtClean="0">
                <a:solidFill>
                  <a:schemeClr val="tx1"/>
                </a:solidFill>
              </a:rPr>
              <a:t>Empirically Supported Treatments (EST’s)</a:t>
            </a:r>
          </a:p>
          <a:p>
            <a:r>
              <a:rPr lang="en-US" u="sng" dirty="0" smtClean="0">
                <a:solidFill>
                  <a:schemeClr val="tx1"/>
                </a:solidFill>
                <a:hlinkClick r:id="rId2"/>
              </a:rPr>
              <a:t>Adults: </a:t>
            </a:r>
          </a:p>
          <a:p>
            <a:pPr lvl="1"/>
            <a:r>
              <a:rPr lang="en-US" u="sng" dirty="0" smtClean="0">
                <a:solidFill>
                  <a:srgbClr val="002060"/>
                </a:solidFill>
                <a:hlinkClick r:id="rId2"/>
              </a:rPr>
              <a:t>https</a:t>
            </a:r>
            <a:r>
              <a:rPr lang="en-US" u="sng" dirty="0">
                <a:solidFill>
                  <a:srgbClr val="002060"/>
                </a:solidFill>
                <a:hlinkClick r:id="rId2"/>
              </a:rPr>
              <a:t>://www.div12.org/psychological-treatments</a:t>
            </a:r>
            <a:r>
              <a:rPr lang="en-US" u="sng" dirty="0" smtClean="0">
                <a:solidFill>
                  <a:srgbClr val="002060"/>
                </a:solidFill>
                <a:hlinkClick r:id="rId2"/>
              </a:rPr>
              <a:t>/</a:t>
            </a:r>
            <a:r>
              <a:rPr lang="en-US" u="sng" dirty="0" smtClean="0">
                <a:solidFill>
                  <a:srgbClr val="002060"/>
                </a:solidFill>
              </a:rPr>
              <a:t> </a:t>
            </a:r>
          </a:p>
          <a:p>
            <a:pPr lvl="1"/>
            <a:r>
              <a:rPr lang="en-US" dirty="0" smtClean="0">
                <a:solidFill>
                  <a:schemeClr val="tx1"/>
                </a:solidFill>
              </a:rPr>
              <a:t>-Search by disorder or by treatment (over 60 techniques)</a:t>
            </a:r>
          </a:p>
          <a:p>
            <a:endParaRPr lang="en-US" dirty="0">
              <a:solidFill>
                <a:schemeClr val="tx1"/>
              </a:solidFill>
            </a:endParaRPr>
          </a:p>
          <a:p>
            <a:r>
              <a:rPr lang="en-US" dirty="0" smtClean="0">
                <a:solidFill>
                  <a:schemeClr val="tx1"/>
                </a:solidFill>
                <a:hlinkClick r:id="rId3"/>
              </a:rPr>
              <a:t>Minors: </a:t>
            </a:r>
          </a:p>
          <a:p>
            <a:pPr lvl="1"/>
            <a:r>
              <a:rPr lang="en-US" dirty="0" smtClean="0">
                <a:solidFill>
                  <a:schemeClr val="tx1"/>
                </a:solidFill>
                <a:hlinkClick r:id="rId3"/>
              </a:rPr>
              <a:t>http</a:t>
            </a:r>
            <a:r>
              <a:rPr lang="en-US" dirty="0">
                <a:solidFill>
                  <a:schemeClr val="tx1"/>
                </a:solidFill>
                <a:hlinkClick r:id="rId3"/>
              </a:rPr>
              <a:t>://</a:t>
            </a:r>
            <a:r>
              <a:rPr lang="en-US" dirty="0" smtClean="0">
                <a:solidFill>
                  <a:schemeClr val="tx1"/>
                </a:solidFill>
                <a:hlinkClick r:id="rId3"/>
              </a:rPr>
              <a:t>effectivechildtherapy.org/content/specific-treatments</a:t>
            </a:r>
            <a:endParaRPr lang="en-US" dirty="0" smtClean="0">
              <a:solidFill>
                <a:schemeClr val="tx1"/>
              </a:solidFill>
            </a:endParaRPr>
          </a:p>
          <a:p>
            <a:pPr lvl="1"/>
            <a:r>
              <a:rPr lang="en-US" dirty="0">
                <a:solidFill>
                  <a:schemeClr val="tx1"/>
                </a:solidFill>
                <a:hlinkClick r:id="rId4"/>
              </a:rPr>
              <a:t>http://</a:t>
            </a:r>
            <a:r>
              <a:rPr lang="en-US" dirty="0" smtClean="0">
                <a:solidFill>
                  <a:schemeClr val="tx1"/>
                </a:solidFill>
                <a:hlinkClick r:id="rId4"/>
              </a:rPr>
              <a:t>effectivechildtherapy.org/content/about-child-adolescent-symptoms</a:t>
            </a:r>
            <a:r>
              <a:rPr lang="en-US" dirty="0" smtClean="0">
                <a:solidFill>
                  <a:schemeClr val="tx1"/>
                </a:solidFill>
              </a:rPr>
              <a:t> </a:t>
            </a:r>
            <a:endParaRPr lang="en-US" dirty="0" smtClean="0"/>
          </a:p>
          <a:p>
            <a:endParaRPr lang="en-US" dirty="0"/>
          </a:p>
        </p:txBody>
      </p:sp>
    </p:spTree>
    <p:extLst>
      <p:ext uri="{BB962C8B-B14F-4D97-AF65-F5344CB8AC3E}">
        <p14:creationId xmlns:p14="http://schemas.microsoft.com/office/powerpoint/2010/main" val="135004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304800" y="228600"/>
            <a:ext cx="8839200" cy="6370975"/>
          </a:xfrm>
          <a:prstGeom prst="rect">
            <a:avLst/>
          </a:prstGeom>
        </p:spPr>
        <p:txBody>
          <a:bodyPr wrap="square">
            <a:spAutoFit/>
          </a:bodyPr>
          <a:lstStyle/>
          <a:p>
            <a:r>
              <a:rPr lang="en-US" sz="2400" dirty="0">
                <a:hlinkClick r:id="rId3" tooltip="Attention Deficit Hyperactivity Disorder (Adults)"/>
              </a:rPr>
              <a:t>Attention Deficit Hyperactivity Disorder </a:t>
            </a:r>
            <a:endParaRPr lang="en-US" sz="2400" dirty="0"/>
          </a:p>
          <a:p>
            <a:r>
              <a:rPr lang="en-US" sz="2400" dirty="0">
                <a:hlinkClick r:id="rId4" tooltip="Bipolar Disorder"/>
              </a:rPr>
              <a:t>Bipolar Disorder</a:t>
            </a:r>
            <a:endParaRPr lang="en-US" sz="2400" dirty="0"/>
          </a:p>
          <a:p>
            <a:r>
              <a:rPr lang="en-US" sz="2400" dirty="0">
                <a:hlinkClick r:id="rId5" tooltip="Borderline Personality Disorder"/>
              </a:rPr>
              <a:t>Borderline Personality Disorder</a:t>
            </a:r>
            <a:endParaRPr lang="en-US" sz="2400" dirty="0"/>
          </a:p>
          <a:p>
            <a:r>
              <a:rPr lang="en-US" sz="2400" dirty="0">
                <a:hlinkClick r:id="rId6" tooltip="Disorders in Childhood and Adolescence"/>
              </a:rPr>
              <a:t>Child and Adolescent Disorders</a:t>
            </a:r>
            <a:endParaRPr lang="en-US" sz="2400" dirty="0"/>
          </a:p>
          <a:p>
            <a:r>
              <a:rPr lang="en-US" sz="2400" u="sng" dirty="0">
                <a:hlinkClick r:id="rId7" tooltip="Chronic or Persistent Pain"/>
              </a:rPr>
              <a:t>Chronic or Persistent Pain</a:t>
            </a:r>
            <a:endParaRPr lang="en-US" sz="2400" dirty="0"/>
          </a:p>
          <a:p>
            <a:r>
              <a:rPr lang="en-US" sz="2400" dirty="0">
                <a:hlinkClick r:id="rId8" tooltip="Depression"/>
              </a:rPr>
              <a:t>Depression</a:t>
            </a:r>
            <a:endParaRPr lang="en-US" sz="2400" dirty="0"/>
          </a:p>
          <a:p>
            <a:r>
              <a:rPr lang="en-US" sz="2400" dirty="0">
                <a:hlinkClick r:id="rId9" tooltip="Eating Disorders and Obesity"/>
              </a:rPr>
              <a:t>Eating Disorders and Obesity</a:t>
            </a:r>
            <a:endParaRPr lang="en-US" sz="2400" dirty="0"/>
          </a:p>
          <a:p>
            <a:r>
              <a:rPr lang="en-US" sz="2400" dirty="0">
                <a:hlinkClick r:id="rId10" tooltip="Generalized Anxiety Disorder"/>
              </a:rPr>
              <a:t>Generalized Anxiety Disorder</a:t>
            </a:r>
            <a:endParaRPr lang="en-US" sz="2400" dirty="0"/>
          </a:p>
          <a:p>
            <a:r>
              <a:rPr lang="en-US" sz="2400" dirty="0">
                <a:hlinkClick r:id="rId11" tooltip="Insomnia"/>
              </a:rPr>
              <a:t>Insomnia</a:t>
            </a:r>
            <a:endParaRPr lang="en-US" sz="2400" dirty="0"/>
          </a:p>
          <a:p>
            <a:r>
              <a:rPr lang="en-US" sz="2400" dirty="0">
                <a:hlinkClick r:id="rId12" tooltip="Mixed Anxiety Conditions"/>
              </a:rPr>
              <a:t>Mixed Anxiety</a:t>
            </a:r>
            <a:endParaRPr lang="en-US" sz="2400" dirty="0"/>
          </a:p>
          <a:p>
            <a:r>
              <a:rPr lang="en-US" sz="2400" dirty="0">
                <a:hlinkClick r:id="rId13" tooltip="Obsessive-Compulsive Disorder"/>
              </a:rPr>
              <a:t>Obsessive-Compulsive Disorder</a:t>
            </a:r>
            <a:endParaRPr lang="en-US" sz="2400" dirty="0"/>
          </a:p>
          <a:p>
            <a:r>
              <a:rPr lang="en-US" sz="2400" dirty="0">
                <a:hlinkClick r:id="rId14" tooltip="Panic Disorder"/>
              </a:rPr>
              <a:t>Panic Disorder</a:t>
            </a:r>
            <a:endParaRPr lang="en-US" sz="2400" dirty="0"/>
          </a:p>
          <a:p>
            <a:r>
              <a:rPr lang="en-US" sz="2400" dirty="0">
                <a:hlinkClick r:id="rId15" tooltip="Post-Traumatic Stress Disorder"/>
              </a:rPr>
              <a:t>Posttraumatic Stress Disorder</a:t>
            </a:r>
            <a:endParaRPr lang="en-US" sz="2400" dirty="0"/>
          </a:p>
          <a:p>
            <a:r>
              <a:rPr lang="en-US" sz="2400" dirty="0">
                <a:hlinkClick r:id="rId16" tooltip="Schizophrenia and Other Severe Mental Illnesses"/>
              </a:rPr>
              <a:t>Schizophrenia and Other Severe Mental Illnesses</a:t>
            </a:r>
            <a:endParaRPr lang="en-US" sz="2400" dirty="0"/>
          </a:p>
          <a:p>
            <a:r>
              <a:rPr lang="en-US" sz="2400" dirty="0">
                <a:hlinkClick r:id="rId17" tooltip="Social Phobia and Public Speaking Anxiety"/>
              </a:rPr>
              <a:t>Social Phobia and Public Speaking Anxiety</a:t>
            </a:r>
            <a:endParaRPr lang="en-US" sz="2400" dirty="0"/>
          </a:p>
          <a:p>
            <a:r>
              <a:rPr lang="en-US" sz="2400" dirty="0">
                <a:hlinkClick r:id="rId18" tooltip="Specific Phobias"/>
              </a:rPr>
              <a:t>Specific Phobias (e.g., animals, heights, blood, needles, dental)</a:t>
            </a:r>
            <a:endParaRPr lang="en-US" sz="2400" dirty="0"/>
          </a:p>
          <a:p>
            <a:r>
              <a:rPr lang="en-US" sz="2400" dirty="0">
                <a:hlinkClick r:id="rId19" tooltip="Substance and Alcohol Use Disorders"/>
              </a:rPr>
              <a:t>Substance and Alcohol Use Disorders</a:t>
            </a:r>
            <a:endParaRPr lang="en-US" sz="2400" dirty="0"/>
          </a:p>
        </p:txBody>
      </p:sp>
    </p:spTree>
    <p:extLst>
      <p:ext uri="{BB962C8B-B14F-4D97-AF65-F5344CB8AC3E}">
        <p14:creationId xmlns:p14="http://schemas.microsoft.com/office/powerpoint/2010/main" val="787704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8"/>
            <a:ext cx="7691719" cy="3037822"/>
          </a:xfrm>
        </p:spPr>
        <p:txBody>
          <a:bodyPr/>
          <a:lstStyle/>
          <a:p>
            <a:r>
              <a:rPr lang="en-US" sz="3600" b="1" dirty="0" smtClean="0"/>
              <a:t>Trend: Organizations needing more  advanced mental health management to minimize risk, decrease recidivism, and protect minors/victims</a:t>
            </a:r>
            <a:endParaRPr lang="en-US" sz="3600" b="1" dirty="0"/>
          </a:p>
        </p:txBody>
      </p:sp>
      <p:sp>
        <p:nvSpPr>
          <p:cNvPr id="3" name="Content Placeholder 2"/>
          <p:cNvSpPr>
            <a:spLocks noGrp="1"/>
          </p:cNvSpPr>
          <p:nvPr>
            <p:ph idx="1"/>
          </p:nvPr>
        </p:nvSpPr>
        <p:spPr>
          <a:xfrm>
            <a:off x="304800" y="3352800"/>
            <a:ext cx="8534399" cy="2805952"/>
          </a:xfrm>
        </p:spPr>
        <p:txBody>
          <a:bodyPr>
            <a:normAutofit/>
          </a:bodyPr>
          <a:lstStyle/>
          <a:p>
            <a:pPr marL="0" indent="0" algn="ctr">
              <a:buNone/>
            </a:pPr>
            <a:endParaRPr lang="en-US" sz="4000" dirty="0" smtClean="0"/>
          </a:p>
          <a:p>
            <a:pPr marL="0" indent="0" algn="ctr">
              <a:buNone/>
            </a:pPr>
            <a:r>
              <a:rPr lang="en-US" sz="4000" dirty="0" smtClean="0"/>
              <a:t>Like schools, the courts are increasingly “mental health centers” </a:t>
            </a:r>
            <a:endParaRPr lang="en-US" sz="4000" dirty="0"/>
          </a:p>
        </p:txBody>
      </p:sp>
    </p:spTree>
    <p:extLst>
      <p:ext uri="{BB962C8B-B14F-4D97-AF65-F5344CB8AC3E}">
        <p14:creationId xmlns:p14="http://schemas.microsoft.com/office/powerpoint/2010/main" val="1957149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314978"/>
            <a:ext cx="9144000" cy="1437622"/>
          </a:xfrm>
        </p:spPr>
        <p:txBody>
          <a:bodyPr/>
          <a:lstStyle/>
          <a:p>
            <a:r>
              <a:rPr lang="en-US" sz="2400" b="1" dirty="0" smtClean="0"/>
              <a:t>Examples of radioactive problems requiring comprehensive treatment recommendations to contain pathology </a:t>
            </a:r>
            <a:br>
              <a:rPr lang="en-US" sz="2400" b="1" dirty="0" smtClean="0"/>
            </a:br>
            <a:r>
              <a:rPr lang="en-US" sz="2400" b="1" dirty="0" smtClean="0"/>
              <a:t>+ protect child and victims</a:t>
            </a:r>
            <a:endParaRPr lang="en-US" sz="2400" b="1" dirty="0"/>
          </a:p>
        </p:txBody>
      </p:sp>
      <p:sp>
        <p:nvSpPr>
          <p:cNvPr id="3" name="Content Placeholder 2"/>
          <p:cNvSpPr>
            <a:spLocks noGrp="1"/>
          </p:cNvSpPr>
          <p:nvPr>
            <p:ph idx="1"/>
          </p:nvPr>
        </p:nvSpPr>
        <p:spPr>
          <a:xfrm>
            <a:off x="228600" y="1905000"/>
            <a:ext cx="8686799" cy="4800600"/>
          </a:xfrm>
        </p:spPr>
        <p:txBody>
          <a:bodyPr>
            <a:normAutofit/>
          </a:bodyPr>
          <a:lstStyle/>
          <a:p>
            <a:r>
              <a:rPr lang="en-US" dirty="0" smtClean="0"/>
              <a:t>Borderline Personality Disorder</a:t>
            </a:r>
          </a:p>
          <a:p>
            <a:r>
              <a:rPr lang="en-US" dirty="0" smtClean="0"/>
              <a:t>Substance abuse</a:t>
            </a:r>
          </a:p>
          <a:p>
            <a:r>
              <a:rPr lang="en-US" dirty="0" smtClean="0"/>
              <a:t>Pathological lying</a:t>
            </a:r>
          </a:p>
          <a:p>
            <a:r>
              <a:rPr lang="en-US" dirty="0" smtClean="0"/>
              <a:t>Explosive Anger</a:t>
            </a:r>
          </a:p>
          <a:p>
            <a:r>
              <a:rPr lang="en-US" dirty="0" smtClean="0"/>
              <a:t>PTSD</a:t>
            </a:r>
          </a:p>
          <a:p>
            <a:r>
              <a:rPr lang="en-US" dirty="0" smtClean="0"/>
              <a:t>Coercive-controlling violence style (e.g., Beck)</a:t>
            </a:r>
          </a:p>
          <a:p>
            <a:r>
              <a:rPr lang="en-US" dirty="0" smtClean="0"/>
              <a:t>Entrenched Narcissism</a:t>
            </a:r>
          </a:p>
          <a:p>
            <a:endParaRPr lang="en-US" dirty="0"/>
          </a:p>
        </p:txBody>
      </p:sp>
    </p:spTree>
    <p:extLst>
      <p:ext uri="{BB962C8B-B14F-4D97-AF65-F5344CB8AC3E}">
        <p14:creationId xmlns:p14="http://schemas.microsoft.com/office/powerpoint/2010/main" val="832643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304800" y="751344"/>
            <a:ext cx="8610600" cy="5909310"/>
          </a:xfrm>
          <a:prstGeom prst="rect">
            <a:avLst/>
          </a:prstGeom>
        </p:spPr>
        <p:txBody>
          <a:bodyPr wrap="square">
            <a:spAutoFit/>
          </a:bodyPr>
          <a:lstStyle/>
          <a:p>
            <a:endParaRPr lang="en-US" b="1" i="1" dirty="0" smtClean="0"/>
          </a:p>
          <a:p>
            <a:r>
              <a:rPr lang="en-US" sz="2400" b="1" i="1" dirty="0" smtClean="0"/>
              <a:t>The </a:t>
            </a:r>
            <a:r>
              <a:rPr lang="en-US" sz="2400" b="1" i="1" dirty="0"/>
              <a:t>wisdom of (fictitious) Los Angeles attorney Mickey Haller</a:t>
            </a:r>
            <a:r>
              <a:rPr lang="en-US" sz="2400" b="1" i="1" dirty="0" smtClean="0"/>
              <a:t>:</a:t>
            </a:r>
          </a:p>
          <a:p>
            <a:r>
              <a:rPr lang="en-US" sz="2400" i="1" dirty="0" smtClean="0"/>
              <a:t> </a:t>
            </a:r>
          </a:p>
          <a:p>
            <a:r>
              <a:rPr lang="en-US" sz="2400" i="1" dirty="0" smtClean="0"/>
              <a:t>“</a:t>
            </a:r>
            <a:r>
              <a:rPr lang="en-US" sz="2400" i="1" dirty="0"/>
              <a:t>You know what my father said about innocent clients?... He said the scariest client a lawyer will ever have is an innocent client.  Because if you f____ up and he goes to prison, it’ll scar you for life… He said there is no </a:t>
            </a:r>
            <a:r>
              <a:rPr lang="en-US" sz="2400" i="1" dirty="0" smtClean="0"/>
              <a:t>in-between </a:t>
            </a:r>
            <a:r>
              <a:rPr lang="en-US" sz="2400" i="1" dirty="0"/>
              <a:t>with an innocent client.  No negotiation, no plea bargain, no middle ground.  There’s only one verdict.  You have to put an NG up on the scoreboard.  There’s no other verdict but not guilty” </a:t>
            </a:r>
            <a:endParaRPr lang="en-US" sz="2400" i="1" dirty="0" smtClean="0"/>
          </a:p>
          <a:p>
            <a:endParaRPr lang="en-US" sz="2400" dirty="0"/>
          </a:p>
          <a:p>
            <a:r>
              <a:rPr lang="en-US" sz="2400" i="1" dirty="0"/>
              <a:t>Levin </a:t>
            </a:r>
            <a:r>
              <a:rPr lang="en-US" sz="2400" i="1" dirty="0" smtClean="0"/>
              <a:t>(Haller’s assistant) nodded </a:t>
            </a:r>
            <a:r>
              <a:rPr lang="en-US" sz="2400" i="1" dirty="0"/>
              <a:t>thoughtfully. </a:t>
            </a:r>
            <a:endParaRPr lang="en-US" sz="2400" dirty="0"/>
          </a:p>
          <a:p>
            <a:endParaRPr lang="en-US" sz="2400" i="1" dirty="0" smtClean="0"/>
          </a:p>
          <a:p>
            <a:r>
              <a:rPr lang="en-US" sz="2400" i="1" dirty="0" smtClean="0"/>
              <a:t>“</a:t>
            </a:r>
            <a:r>
              <a:rPr lang="en-US" sz="2400" i="1" dirty="0"/>
              <a:t>The bottom line was my old man was a damn good lawyer and he didn’t like having innocent clients</a:t>
            </a:r>
            <a:r>
              <a:rPr lang="en-US" sz="2400" i="1" dirty="0" smtClean="0"/>
              <a:t>,” </a:t>
            </a:r>
            <a:r>
              <a:rPr lang="en-US" sz="2400" i="1" dirty="0"/>
              <a:t>I said.  “I’m not sure I do, either”</a:t>
            </a:r>
            <a:endParaRPr lang="en-US" sz="2400" dirty="0"/>
          </a:p>
          <a:p>
            <a:endParaRPr lang="en-US" sz="2400" i="1" dirty="0" smtClean="0"/>
          </a:p>
          <a:p>
            <a:r>
              <a:rPr lang="en-US" sz="2400" b="1" i="1" dirty="0" smtClean="0"/>
              <a:t>--</a:t>
            </a:r>
            <a:r>
              <a:rPr lang="en-US" sz="2400" b="1" i="1" dirty="0"/>
              <a:t>Michael Connelly, The Lincoln </a:t>
            </a:r>
            <a:r>
              <a:rPr lang="en-US" sz="2400" b="1" i="1" dirty="0" smtClean="0"/>
              <a:t>Lawyer (2005)</a:t>
            </a:r>
            <a:endParaRPr lang="en-US" sz="2400" b="1" dirty="0"/>
          </a:p>
        </p:txBody>
      </p:sp>
    </p:spTree>
    <p:extLst>
      <p:ext uri="{BB962C8B-B14F-4D97-AF65-F5344CB8AC3E}">
        <p14:creationId xmlns:p14="http://schemas.microsoft.com/office/powerpoint/2010/main" val="196861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8"/>
            <a:ext cx="8265459" cy="1742421"/>
          </a:xfrm>
        </p:spPr>
        <p:txBody>
          <a:bodyPr/>
          <a:lstStyle/>
          <a:p>
            <a:r>
              <a:rPr lang="en-US" sz="3200" b="1" dirty="0" smtClean="0"/>
              <a:t>Poor assessment &gt;therapy “handoffs” do not adequately protect the “innocent” clients</a:t>
            </a:r>
            <a:r>
              <a:rPr lang="en-US" sz="3200" dirty="0" smtClean="0"/>
              <a:t>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52401" y="2057400"/>
            <a:ext cx="8839199" cy="4648200"/>
          </a:xfrm>
        </p:spPr>
        <p:txBody>
          <a:bodyPr>
            <a:normAutofit fontScale="92500" lnSpcReduction="20000"/>
          </a:bodyPr>
          <a:lstStyle/>
          <a:p>
            <a:r>
              <a:rPr lang="en-US" dirty="0" smtClean="0"/>
              <a:t>Ultimate focus: legal system categorization</a:t>
            </a:r>
          </a:p>
          <a:p>
            <a:pPr lvl="1"/>
            <a:r>
              <a:rPr lang="en-US" dirty="0" smtClean="0"/>
              <a:t>Critical psycholegal variables glossed over </a:t>
            </a:r>
            <a:r>
              <a:rPr lang="en-US" sz="4300" dirty="0" smtClean="0"/>
              <a:t>(e.g., </a:t>
            </a:r>
            <a:r>
              <a:rPr lang="en-US" sz="4800" dirty="0" smtClean="0"/>
              <a:t>insight)</a:t>
            </a:r>
          </a:p>
          <a:p>
            <a:pPr lvl="1"/>
            <a:r>
              <a:rPr lang="en-US" dirty="0" smtClean="0"/>
              <a:t>Therapy structuring, particulars  are afterthoughts</a:t>
            </a:r>
          </a:p>
          <a:p>
            <a:pPr lvl="1"/>
            <a:endParaRPr lang="en-US" dirty="0" smtClean="0"/>
          </a:p>
          <a:p>
            <a:r>
              <a:rPr lang="en-US" dirty="0" smtClean="0"/>
              <a:t>Poor/Vague Psychological Assessment – </a:t>
            </a:r>
          </a:p>
          <a:p>
            <a:pPr lvl="1"/>
            <a:r>
              <a:rPr lang="en-US" dirty="0"/>
              <a:t>85% analysis, 10% integration in summary &amp; </a:t>
            </a:r>
          </a:p>
          <a:p>
            <a:pPr lvl="1"/>
            <a:r>
              <a:rPr lang="en-US" dirty="0"/>
              <a:t>5% structuring treatment recommendations</a:t>
            </a:r>
          </a:p>
          <a:p>
            <a:pPr lvl="1"/>
            <a:endParaRPr lang="en-US" dirty="0" smtClean="0"/>
          </a:p>
          <a:p>
            <a:r>
              <a:rPr lang="en-US" sz="3500" dirty="0"/>
              <a:t>No statutory criteria or guidelines </a:t>
            </a:r>
            <a:r>
              <a:rPr lang="en-US" dirty="0"/>
              <a:t>requiring specific kinds of recommendations</a:t>
            </a:r>
          </a:p>
          <a:p>
            <a:endParaRPr lang="en-US" dirty="0" smtClean="0"/>
          </a:p>
          <a:p>
            <a:pPr lvl="1"/>
            <a:endParaRPr lang="en-US" dirty="0" smtClean="0"/>
          </a:p>
          <a:p>
            <a:pPr marL="457200" lvl="1" indent="0">
              <a:buNone/>
            </a:pPr>
            <a:endParaRPr lang="en-US" dirty="0" smtClean="0"/>
          </a:p>
          <a:p>
            <a:pPr lvl="1"/>
            <a:endParaRPr lang="en-US" dirty="0"/>
          </a:p>
          <a:p>
            <a:pPr lvl="1"/>
            <a:endParaRPr lang="en-US" dirty="0" smtClean="0"/>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894389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AAFC-Guidelines for Court-Involved Therapy (2010)</a:t>
            </a:r>
            <a:endParaRPr lang="en-US" sz="3600" dirty="0"/>
          </a:p>
        </p:txBody>
      </p:sp>
      <p:sp>
        <p:nvSpPr>
          <p:cNvPr id="3" name="Content Placeholder 2"/>
          <p:cNvSpPr>
            <a:spLocks noGrp="1"/>
          </p:cNvSpPr>
          <p:nvPr>
            <p:ph idx="1"/>
          </p:nvPr>
        </p:nvSpPr>
        <p:spPr>
          <a:xfrm>
            <a:off x="152400" y="1371600"/>
            <a:ext cx="8763000" cy="4571999"/>
          </a:xfrm>
        </p:spPr>
        <p:txBody>
          <a:bodyPr/>
          <a:lstStyle/>
          <a:p>
            <a:endParaRPr lang="en-US" dirty="0" smtClean="0"/>
          </a:p>
          <a:p>
            <a:r>
              <a:rPr lang="en-US" dirty="0" smtClean="0"/>
              <a:t>Whether therapist “court appointed” or “court-ordered”…</a:t>
            </a:r>
          </a:p>
          <a:p>
            <a:endParaRPr lang="en-US" dirty="0" smtClean="0"/>
          </a:p>
          <a:p>
            <a:pPr lvl="1"/>
            <a:r>
              <a:rPr lang="en-US" i="1" dirty="0" smtClean="0"/>
              <a:t>“…the Court may describe the expected treatment” </a:t>
            </a:r>
          </a:p>
          <a:p>
            <a:pPr marL="914400" lvl="2" indent="0" algn="r">
              <a:buNone/>
            </a:pPr>
            <a:r>
              <a:rPr lang="en-US" dirty="0" smtClean="0"/>
              <a:t>-P.2, AFCC, 2010</a:t>
            </a:r>
            <a:endParaRPr lang="en-US" dirty="0"/>
          </a:p>
        </p:txBody>
      </p:sp>
    </p:spTree>
    <p:extLst>
      <p:ext uri="{BB962C8B-B14F-4D97-AF65-F5344CB8AC3E}">
        <p14:creationId xmlns:p14="http://schemas.microsoft.com/office/powerpoint/2010/main" val="3629674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314978"/>
            <a:ext cx="9220199" cy="1818622"/>
          </a:xfrm>
        </p:spPr>
        <p:txBody>
          <a:bodyPr/>
          <a:lstStyle/>
          <a:p>
            <a:r>
              <a:rPr lang="en-US" sz="4000" dirty="0" smtClean="0"/>
              <a:t>We must evolve </a:t>
            </a:r>
            <a:r>
              <a:rPr lang="en-US" sz="4000" b="1" dirty="0" smtClean="0"/>
              <a:t>to </a:t>
            </a:r>
            <a:r>
              <a:rPr lang="en-US" sz="4000" b="1" dirty="0"/>
              <a:t>live up to Parens  </a:t>
            </a:r>
            <a:r>
              <a:rPr lang="en-US" sz="4000" b="1" dirty="0" smtClean="0"/>
              <a:t>Patriae</a:t>
            </a:r>
            <a:endParaRPr lang="en-US" dirty="0"/>
          </a:p>
        </p:txBody>
      </p:sp>
      <p:sp>
        <p:nvSpPr>
          <p:cNvPr id="3" name="Content Placeholder 2"/>
          <p:cNvSpPr>
            <a:spLocks noGrp="1"/>
          </p:cNvSpPr>
          <p:nvPr>
            <p:ph idx="1"/>
          </p:nvPr>
        </p:nvSpPr>
        <p:spPr>
          <a:xfrm>
            <a:off x="228599" y="1586753"/>
            <a:ext cx="8686801" cy="4966447"/>
          </a:xfrm>
        </p:spPr>
        <p:txBody>
          <a:bodyPr/>
          <a:lstStyle/>
          <a:p>
            <a:endParaRPr lang="en-US" dirty="0" smtClean="0"/>
          </a:p>
          <a:p>
            <a:pPr marL="0" indent="0">
              <a:buNone/>
            </a:pPr>
            <a:r>
              <a:rPr lang="en-US" sz="3200" dirty="0" smtClean="0"/>
              <a:t>[</a:t>
            </a:r>
            <a:r>
              <a:rPr lang="en-US" sz="3200" dirty="0"/>
              <a:t>Latin, Parent of the country.] </a:t>
            </a:r>
            <a:r>
              <a:rPr lang="en-US" sz="3200" i="1" dirty="0"/>
              <a:t>A doctrine that </a:t>
            </a:r>
            <a:endParaRPr lang="en-US" sz="3200" i="1" dirty="0" smtClean="0"/>
          </a:p>
          <a:p>
            <a:pPr marL="0" indent="0">
              <a:buNone/>
            </a:pPr>
            <a:r>
              <a:rPr lang="en-US" sz="3200" i="1" dirty="0" smtClean="0"/>
              <a:t>grants</a:t>
            </a:r>
            <a:r>
              <a:rPr lang="en-US" sz="3200" i="1" dirty="0"/>
              <a:t> the inherent power and authority of the </a:t>
            </a:r>
            <a:endParaRPr lang="en-US" sz="3200" i="1" dirty="0" smtClean="0"/>
          </a:p>
          <a:p>
            <a:pPr marL="0" indent="0">
              <a:buNone/>
            </a:pPr>
            <a:r>
              <a:rPr lang="en-US" sz="3200" i="1" dirty="0" smtClean="0"/>
              <a:t>state</a:t>
            </a:r>
            <a:r>
              <a:rPr lang="en-US" sz="3200" i="1" dirty="0"/>
              <a:t> to protect persons who are legally </a:t>
            </a:r>
            <a:r>
              <a:rPr lang="en-US" sz="3200" i="1" dirty="0" smtClean="0"/>
              <a:t>unable</a:t>
            </a:r>
            <a:r>
              <a:rPr lang="en-US" sz="3200" i="1" dirty="0"/>
              <a:t> </a:t>
            </a:r>
            <a:endParaRPr lang="en-US" sz="3200" i="1" dirty="0" smtClean="0"/>
          </a:p>
          <a:p>
            <a:pPr marL="0" indent="0">
              <a:buNone/>
            </a:pPr>
            <a:r>
              <a:rPr lang="en-US" sz="3200" i="1" dirty="0" smtClean="0"/>
              <a:t>to</a:t>
            </a:r>
            <a:r>
              <a:rPr lang="en-US" sz="3200" i="1" dirty="0"/>
              <a:t> </a:t>
            </a:r>
            <a:r>
              <a:rPr lang="en-US" sz="3200" i="1" dirty="0" smtClean="0"/>
              <a:t>act</a:t>
            </a:r>
            <a:r>
              <a:rPr lang="en-US" sz="3200" i="1" dirty="0"/>
              <a:t> on their own behalf.</a:t>
            </a:r>
            <a:endParaRPr lang="en-US" sz="3200" dirty="0"/>
          </a:p>
          <a:p>
            <a:endParaRPr lang="en-US" dirty="0"/>
          </a:p>
        </p:txBody>
      </p:sp>
    </p:spTree>
    <p:extLst>
      <p:ext uri="{BB962C8B-B14F-4D97-AF65-F5344CB8AC3E}">
        <p14:creationId xmlns:p14="http://schemas.microsoft.com/office/powerpoint/2010/main" val="1659301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“Recommendation” Statute mirroring specificity of best interests statute </a:t>
            </a:r>
            <a:br>
              <a:rPr lang="en-US" sz="3200" dirty="0" smtClean="0"/>
            </a:br>
            <a:r>
              <a:rPr lang="en-US" sz="3200" dirty="0" smtClean="0"/>
              <a:t>(AZ 25-403)</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court </a:t>
            </a:r>
            <a:r>
              <a:rPr lang="en-US" dirty="0" smtClean="0"/>
              <a:t>shall, driven by best interests of minors and/or victims, and aligned with AZ 25-403, outline an increasingly specific set of treatment parameters, in proportion to the level of impairment identified, regarding not just the type, frequency, and intensity of treatment(s), but also - and based on reference to court ordered psychological assessment data gathered: </a:t>
            </a:r>
          </a:p>
          <a:p>
            <a:r>
              <a:rPr lang="en-US" dirty="0" smtClean="0"/>
              <a:t>--articulate areas of needed insight and what kind of data would compellingly indicate client is taking appropriate responsibility that would reasonable ensure safety of victims or family members, and</a:t>
            </a:r>
          </a:p>
          <a:p>
            <a:r>
              <a:rPr lang="en-US" dirty="0" smtClean="0"/>
              <a:t> --define likely empirically supported treatments/principles and measurable </a:t>
            </a:r>
            <a:r>
              <a:rPr lang="en-US" dirty="0"/>
              <a:t>criteria for </a:t>
            </a:r>
            <a:r>
              <a:rPr lang="en-US" dirty="0" smtClean="0"/>
              <a:t>defining successful treatment of  psychological variables critically bearing upon psycholegal issues. </a:t>
            </a:r>
            <a:endParaRPr lang="en-US" dirty="0"/>
          </a:p>
          <a:p>
            <a:endParaRPr lang="en-US" dirty="0" smtClean="0"/>
          </a:p>
          <a:p>
            <a:endParaRPr lang="en-US" dirty="0" smtClean="0"/>
          </a:p>
          <a:p>
            <a:endParaRPr lang="en-US" b="1" dirty="0"/>
          </a:p>
        </p:txBody>
      </p:sp>
    </p:spTree>
    <p:extLst>
      <p:ext uri="{BB962C8B-B14F-4D97-AF65-F5344CB8AC3E}">
        <p14:creationId xmlns:p14="http://schemas.microsoft.com/office/powerpoint/2010/main" val="2976612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Examples of how the forensic </a:t>
            </a:r>
            <a:r>
              <a:rPr lang="en-US" sz="4000" dirty="0"/>
              <a:t>t</a:t>
            </a:r>
            <a:r>
              <a:rPr lang="en-US" sz="4000" dirty="0" smtClean="0"/>
              <a:t>herapy role is hampered… </a:t>
            </a:r>
            <a:endParaRPr lang="en-US" sz="4000" dirty="0"/>
          </a:p>
        </p:txBody>
      </p:sp>
      <p:sp>
        <p:nvSpPr>
          <p:cNvPr id="3" name="Content Placeholder 2"/>
          <p:cNvSpPr>
            <a:spLocks noGrp="1"/>
          </p:cNvSpPr>
          <p:nvPr>
            <p:ph idx="1"/>
          </p:nvPr>
        </p:nvSpPr>
        <p:spPr>
          <a:xfrm>
            <a:off x="1" y="1586753"/>
            <a:ext cx="9144000" cy="5271247"/>
          </a:xfrm>
        </p:spPr>
        <p:txBody>
          <a:bodyPr/>
          <a:lstStyle/>
          <a:p>
            <a:endParaRPr lang="en-US" dirty="0" smtClean="0"/>
          </a:p>
          <a:p>
            <a:r>
              <a:rPr lang="en-US" sz="3200" dirty="0" smtClean="0"/>
              <a:t>Much less defined</a:t>
            </a:r>
          </a:p>
          <a:p>
            <a:r>
              <a:rPr lang="en-US" sz="3200" dirty="0" smtClean="0"/>
              <a:t>Most vulnerable </a:t>
            </a:r>
          </a:p>
          <a:p>
            <a:r>
              <a:rPr lang="en-US" sz="3200" dirty="0" smtClean="0"/>
              <a:t>May be artificially </a:t>
            </a:r>
            <a:r>
              <a:rPr lang="en-US" sz="3200" dirty="0"/>
              <a:t>t</a:t>
            </a:r>
            <a:r>
              <a:rPr lang="en-US" sz="3200" dirty="0" smtClean="0"/>
              <a:t>ime-limited </a:t>
            </a:r>
          </a:p>
          <a:p>
            <a:r>
              <a:rPr lang="en-US" sz="3200" dirty="0" smtClean="0"/>
              <a:t>Attorney defined/coerced/manipulated</a:t>
            </a:r>
          </a:p>
          <a:p>
            <a:r>
              <a:rPr lang="en-US" sz="3200" dirty="0" smtClean="0"/>
              <a:t>Psycholegal focus leads to hollow improvements </a:t>
            </a:r>
          </a:p>
        </p:txBody>
      </p:sp>
    </p:spTree>
    <p:extLst>
      <p:ext uri="{BB962C8B-B14F-4D97-AF65-F5344CB8AC3E}">
        <p14:creationId xmlns:p14="http://schemas.microsoft.com/office/powerpoint/2010/main" val="1550388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2971800"/>
            <a:ext cx="8610599" cy="3186952"/>
          </a:xfrm>
        </p:spPr>
        <p:txBody>
          <a:bodyPr>
            <a:normAutofit/>
          </a:bodyPr>
          <a:lstStyle/>
          <a:p>
            <a:pPr marL="0" indent="0" algn="ctr">
              <a:buNone/>
            </a:pPr>
            <a:r>
              <a:rPr lang="en-US" sz="5400" dirty="0"/>
              <a:t>Dedication</a:t>
            </a:r>
          </a:p>
        </p:txBody>
      </p:sp>
    </p:spTree>
    <p:extLst>
      <p:ext uri="{BB962C8B-B14F-4D97-AF65-F5344CB8AC3E}">
        <p14:creationId xmlns:p14="http://schemas.microsoft.com/office/powerpoint/2010/main" val="2496575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762000" y="304800"/>
            <a:ext cx="7691719" cy="762000"/>
          </a:xfrm>
        </p:spPr>
        <p:txBody>
          <a:bodyPr/>
          <a:lstStyle/>
          <a:p>
            <a:r>
              <a:rPr lang="en-US" sz="1800" b="1" dirty="0"/>
              <a:t>Ten Differences Between Therapeutic and Forensic Relationships*</a:t>
            </a:r>
            <a:endParaRPr lang="en-US" sz="1800" dirty="0"/>
          </a:p>
        </p:txBody>
      </p:sp>
      <p:sp>
        <p:nvSpPr>
          <p:cNvPr id="10" name="TextBox 9"/>
          <p:cNvSpPr txBox="1"/>
          <p:nvPr/>
        </p:nvSpPr>
        <p:spPr>
          <a:xfrm>
            <a:off x="152400" y="6217920"/>
            <a:ext cx="8763000" cy="338554"/>
          </a:xfrm>
          <a:prstGeom prst="rect">
            <a:avLst/>
          </a:prstGeom>
          <a:noFill/>
        </p:spPr>
        <p:txBody>
          <a:bodyPr wrap="square" rtlCol="0">
            <a:spAutoFit/>
          </a:bodyPr>
          <a:lstStyle/>
          <a:p>
            <a:r>
              <a:rPr lang="en-US" sz="800" dirty="0"/>
              <a:t>*Adapted from Greenberg, Stuart A., Shuman, Daniel W., </a:t>
            </a:r>
            <a:r>
              <a:rPr lang="en-US" sz="800" i="1" dirty="0"/>
              <a:t>Irreconcilable Conflict Between Therapeutic and Forensic Roles, </a:t>
            </a:r>
            <a:r>
              <a:rPr lang="en-US" sz="800" dirty="0"/>
              <a:t>Professional Psychology: Research and Practice (1997) Vol. 28, No. 1, 50-57</a:t>
            </a:r>
          </a:p>
        </p:txBody>
      </p:sp>
      <p:graphicFrame>
        <p:nvGraphicFramePr>
          <p:cNvPr id="2" name="Table 1"/>
          <p:cNvGraphicFramePr>
            <a:graphicFrameLocks noGrp="1"/>
          </p:cNvGraphicFramePr>
          <p:nvPr>
            <p:extLst>
              <p:ext uri="{D42A27DB-BD31-4B8C-83A1-F6EECF244321}">
                <p14:modId xmlns:p14="http://schemas.microsoft.com/office/powerpoint/2010/main" val="1748447885"/>
              </p:ext>
            </p:extLst>
          </p:nvPr>
        </p:nvGraphicFramePr>
        <p:xfrm>
          <a:off x="533400" y="1143001"/>
          <a:ext cx="8153400" cy="4952999"/>
        </p:xfrm>
        <a:graphic>
          <a:graphicData uri="http://schemas.openxmlformats.org/drawingml/2006/table">
            <a:tbl>
              <a:tblPr firstRow="1" firstCol="1" bandRow="1">
                <a:tableStyleId>{C4B1156A-380E-4F78-BDF5-A606A8083BF9}</a:tableStyleId>
              </a:tblPr>
              <a:tblGrid>
                <a:gridCol w="1956806"/>
                <a:gridCol w="1803000"/>
                <a:gridCol w="2031394"/>
                <a:gridCol w="2362200"/>
              </a:tblGrid>
              <a:tr h="132376">
                <a:tc>
                  <a:txBody>
                    <a:bodyPr/>
                    <a:lstStyle/>
                    <a:p>
                      <a:pPr marL="0" marR="0">
                        <a:spcBef>
                          <a:spcPts val="0"/>
                        </a:spcBef>
                        <a:spcAft>
                          <a:spcPts val="0"/>
                        </a:spcAft>
                      </a:pPr>
                      <a:r>
                        <a:rPr lang="en-US" sz="800" dirty="0">
                          <a:effectLst/>
                        </a:rPr>
                        <a:t> </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Care Provision</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Forensic Evaluation</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Forensic Therapy</a:t>
                      </a:r>
                      <a:endParaRPr lang="en-US" sz="900" dirty="0">
                        <a:effectLst/>
                        <a:latin typeface="Calibri"/>
                        <a:ea typeface="Calibri"/>
                        <a:cs typeface="Times New Roman"/>
                      </a:endParaRPr>
                    </a:p>
                  </a:txBody>
                  <a:tcPr marL="53584" marR="53584" marT="0" marB="0"/>
                </a:tc>
              </a:tr>
              <a:tr h="506302">
                <a:tc>
                  <a:txBody>
                    <a:bodyPr/>
                    <a:lstStyle/>
                    <a:p>
                      <a:pPr marL="0" marR="0">
                        <a:spcBef>
                          <a:spcPts val="0"/>
                        </a:spcBef>
                        <a:spcAft>
                          <a:spcPts val="0"/>
                        </a:spcAft>
                      </a:pPr>
                      <a:r>
                        <a:rPr lang="en-US" sz="800" dirty="0">
                          <a:effectLst/>
                        </a:rPr>
                        <a:t>The goal of the professional in each relationship</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Therapist attempts to benefit the patient by working within the therapeutic relationship</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Evaluator advocates for the results and implications of the evaluation for the benefit of the court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Improve psychological functioning especially related to improving psycholegal variables</a:t>
                      </a:r>
                      <a:endParaRPr lang="en-US" sz="900" dirty="0">
                        <a:effectLst/>
                      </a:endParaRPr>
                    </a:p>
                    <a:p>
                      <a:pPr marL="0" marR="0">
                        <a:spcBef>
                          <a:spcPts val="0"/>
                        </a:spcBef>
                        <a:spcAft>
                          <a:spcPts val="0"/>
                        </a:spcAft>
                      </a:pPr>
                      <a:r>
                        <a:rPr lang="en-US" sz="800" dirty="0">
                          <a:effectLst/>
                        </a:rPr>
                        <a:t> </a:t>
                      </a:r>
                      <a:endParaRPr lang="en-US" sz="900" dirty="0">
                        <a:effectLst/>
                        <a:latin typeface="Calibri"/>
                        <a:ea typeface="Calibri"/>
                        <a:cs typeface="Times New Roman"/>
                      </a:endParaRPr>
                    </a:p>
                  </a:txBody>
                  <a:tcPr marL="53584" marR="53584" marT="0" marB="0"/>
                </a:tc>
              </a:tr>
              <a:tr h="417172">
                <a:tc>
                  <a:txBody>
                    <a:bodyPr/>
                    <a:lstStyle/>
                    <a:p>
                      <a:pPr marL="0" marR="0">
                        <a:spcBef>
                          <a:spcPts val="0"/>
                        </a:spcBef>
                        <a:spcAft>
                          <a:spcPts val="0"/>
                        </a:spcAft>
                      </a:pPr>
                      <a:r>
                        <a:rPr lang="en-US" sz="800" dirty="0">
                          <a:effectLst/>
                        </a:rPr>
                        <a:t>Whose client is patient/litigant?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 mental health practitioner</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 attorney</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 Attorney and Therapist</a:t>
                      </a:r>
                      <a:endParaRPr lang="en-US" sz="900" dirty="0">
                        <a:effectLst/>
                        <a:latin typeface="Calibri"/>
                        <a:ea typeface="Calibri"/>
                        <a:cs typeface="Times New Roman"/>
                      </a:endParaRPr>
                    </a:p>
                  </a:txBody>
                  <a:tcPr marL="53584" marR="53584" marT="0" marB="0"/>
                </a:tc>
              </a:tr>
              <a:tr h="464637">
                <a:tc>
                  <a:txBody>
                    <a:bodyPr/>
                    <a:lstStyle/>
                    <a:p>
                      <a:pPr marL="0" marR="0">
                        <a:spcBef>
                          <a:spcPts val="0"/>
                        </a:spcBef>
                        <a:spcAft>
                          <a:spcPts val="0"/>
                        </a:spcAft>
                      </a:pPr>
                      <a:r>
                        <a:rPr lang="en-US" sz="800" dirty="0">
                          <a:effectLst/>
                        </a:rPr>
                        <a:t>The relational privilege that governs disclosure in each relationship</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Therapist-patient privilege</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Attorney-client and attorney work-product privilege</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Varies</a:t>
                      </a:r>
                      <a:endParaRPr lang="en-US" sz="900" dirty="0">
                        <a:effectLst/>
                        <a:latin typeface="Calibri"/>
                        <a:ea typeface="Calibri"/>
                        <a:cs typeface="Times New Roman"/>
                      </a:endParaRPr>
                    </a:p>
                  </a:txBody>
                  <a:tcPr marL="53584" marR="53584" marT="0" marB="0"/>
                </a:tc>
              </a:tr>
              <a:tr h="426664">
                <a:tc>
                  <a:txBody>
                    <a:bodyPr/>
                    <a:lstStyle/>
                    <a:p>
                      <a:pPr marL="0" marR="0">
                        <a:spcBef>
                          <a:spcPts val="0"/>
                        </a:spcBef>
                        <a:spcAft>
                          <a:spcPts val="0"/>
                        </a:spcAft>
                      </a:pPr>
                      <a:r>
                        <a:rPr lang="en-US" sz="800" dirty="0">
                          <a:effectLst/>
                        </a:rPr>
                        <a:t>The cognitive set and evaluative attitude of each expert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Supportive, accepting, empathic</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Neutral, objective, detached</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Hybrid of both, but possibly because of care provision align with client</a:t>
                      </a:r>
                      <a:endParaRPr lang="en-US" sz="900" dirty="0">
                        <a:effectLst/>
                        <a:latin typeface="Calibri"/>
                        <a:ea typeface="Calibri"/>
                        <a:cs typeface="Times New Roman"/>
                      </a:endParaRPr>
                    </a:p>
                  </a:txBody>
                  <a:tcPr marL="53584" marR="53584" marT="0" marB="0"/>
                </a:tc>
              </a:tr>
              <a:tr h="421918">
                <a:tc>
                  <a:txBody>
                    <a:bodyPr/>
                    <a:lstStyle/>
                    <a:p>
                      <a:pPr marL="228600" marR="0">
                        <a:spcBef>
                          <a:spcPts val="0"/>
                        </a:spcBef>
                        <a:spcAft>
                          <a:spcPts val="0"/>
                        </a:spcAft>
                      </a:pPr>
                      <a:r>
                        <a:rPr lang="en-US" sz="800" dirty="0">
                          <a:effectLst/>
                        </a:rPr>
                        <a:t> </a:t>
                      </a:r>
                      <a:endParaRPr lang="en-US" sz="900" dirty="0">
                        <a:effectLst/>
                      </a:endParaRPr>
                    </a:p>
                    <a:p>
                      <a:pPr marL="0" marR="0">
                        <a:spcBef>
                          <a:spcPts val="0"/>
                        </a:spcBef>
                        <a:spcAft>
                          <a:spcPts val="0"/>
                        </a:spcAft>
                      </a:pPr>
                      <a:r>
                        <a:rPr lang="en-US" sz="800" dirty="0">
                          <a:effectLst/>
                        </a:rPr>
                        <a:t>The differing areas of competency of each expert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Therapy techniques for treatment of the impairment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Forensic evaluation techniques relevant to the legal claim</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Therapy techniques for treatment of the impairment and psychological protocols</a:t>
                      </a:r>
                      <a:endParaRPr lang="en-US" sz="900" dirty="0">
                        <a:effectLst/>
                        <a:latin typeface="Calibri"/>
                        <a:ea typeface="Calibri"/>
                        <a:cs typeface="Times New Roman"/>
                      </a:endParaRPr>
                    </a:p>
                  </a:txBody>
                  <a:tcPr marL="53584" marR="53584" marT="0" marB="0"/>
                </a:tc>
              </a:tr>
              <a:tr h="369705">
                <a:tc>
                  <a:txBody>
                    <a:bodyPr/>
                    <a:lstStyle/>
                    <a:p>
                      <a:pPr marL="0" marR="0">
                        <a:spcBef>
                          <a:spcPts val="0"/>
                        </a:spcBef>
                        <a:spcAft>
                          <a:spcPts val="0"/>
                        </a:spcAft>
                      </a:pPr>
                      <a:r>
                        <a:rPr lang="en-US" sz="800" dirty="0">
                          <a:effectLst/>
                        </a:rPr>
                        <a:t>The nature of the hypothesis tested by each expert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Diagnostic criteria for the purpose of therapy</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Psycholegal criteria for purpose of legal adjudication</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Hybrid of first 2 columns</a:t>
                      </a:r>
                      <a:endParaRPr lang="en-US" sz="900" dirty="0">
                        <a:effectLst/>
                        <a:latin typeface="Calibri"/>
                        <a:ea typeface="Calibri"/>
                        <a:cs typeface="Times New Roman"/>
                      </a:endParaRPr>
                    </a:p>
                  </a:txBody>
                  <a:tcPr marL="53584" marR="53584" marT="0" marB="0"/>
                </a:tc>
              </a:tr>
              <a:tr h="412424">
                <a:tc>
                  <a:txBody>
                    <a:bodyPr/>
                    <a:lstStyle/>
                    <a:p>
                      <a:pPr marL="0" marR="0">
                        <a:spcBef>
                          <a:spcPts val="0"/>
                        </a:spcBef>
                        <a:spcAft>
                          <a:spcPts val="0"/>
                        </a:spcAft>
                      </a:pPr>
                      <a:r>
                        <a:rPr lang="en-US" sz="800" dirty="0">
                          <a:effectLst/>
                        </a:rPr>
                        <a:t>The scrutiny applied to the information utilized in the process and the role of historical truth</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Mostly based on information from the person being treated with little scrutiny of the information by the therapist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Litigant information supplemented with that of collateral sources and scrutinized by the evaluator and the court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Depends, can be affected by “demand </a:t>
                      </a:r>
                      <a:r>
                        <a:rPr lang="en-US" sz="800" dirty="0" smtClean="0">
                          <a:effectLst/>
                        </a:rPr>
                        <a:t>characteristics”</a:t>
                      </a:r>
                      <a:endParaRPr lang="en-US" sz="900" dirty="0">
                        <a:effectLst/>
                        <a:latin typeface="Calibri"/>
                        <a:ea typeface="Calibri"/>
                        <a:cs typeface="Times New Roman"/>
                      </a:endParaRPr>
                    </a:p>
                  </a:txBody>
                  <a:tcPr marL="53584" marR="53584" marT="0" marB="0"/>
                </a:tc>
              </a:tr>
              <a:tr h="502610">
                <a:tc>
                  <a:txBody>
                    <a:bodyPr/>
                    <a:lstStyle/>
                    <a:p>
                      <a:pPr marL="0" marR="0">
                        <a:spcBef>
                          <a:spcPts val="0"/>
                        </a:spcBef>
                        <a:spcAft>
                          <a:spcPts val="0"/>
                        </a:spcAft>
                      </a:pPr>
                      <a:r>
                        <a:rPr lang="en-US" sz="800" dirty="0">
                          <a:effectLst/>
                        </a:rPr>
                        <a:t>The amount and control of structure in each relationship</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Patient structured and relatively less structured than forensic evaluation</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Evaluator structured and relatively more structured than therapy</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Patient (and possibly attorney) Structured</a:t>
                      </a:r>
                      <a:endParaRPr lang="en-US" sz="900" dirty="0">
                        <a:effectLst/>
                        <a:latin typeface="Calibri"/>
                        <a:ea typeface="Calibri"/>
                        <a:cs typeface="Times New Roman"/>
                      </a:endParaRPr>
                    </a:p>
                  </a:txBody>
                  <a:tcPr marL="53584" marR="53584" marT="0" marB="0"/>
                </a:tc>
              </a:tr>
              <a:tr h="521596">
                <a:tc>
                  <a:txBody>
                    <a:bodyPr/>
                    <a:lstStyle/>
                    <a:p>
                      <a:pPr marL="0" marR="0">
                        <a:spcBef>
                          <a:spcPts val="0"/>
                        </a:spcBef>
                        <a:spcAft>
                          <a:spcPts val="0"/>
                        </a:spcAft>
                      </a:pPr>
                      <a:r>
                        <a:rPr lang="en-US" sz="800" dirty="0">
                          <a:effectLst/>
                        </a:rPr>
                        <a:t>The nature and degree of “adversarialness” in each relationship</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A helping relationship; rarely adversarial</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An evaluative relationship; frequently adversarial</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Potentially adversarial </a:t>
                      </a:r>
                      <a:br>
                        <a:rPr lang="en-US" sz="800" dirty="0">
                          <a:effectLst/>
                        </a:rPr>
                      </a:br>
                      <a:r>
                        <a:rPr lang="en-US" sz="800" dirty="0">
                          <a:effectLst/>
                        </a:rPr>
                        <a:t>(</a:t>
                      </a:r>
                      <a:r>
                        <a:rPr lang="en-US" sz="800" u="sng" dirty="0">
                          <a:effectLst/>
                        </a:rPr>
                        <a:t>possibly</a:t>
                      </a:r>
                      <a:r>
                        <a:rPr lang="en-US" sz="800" dirty="0">
                          <a:effectLst/>
                        </a:rPr>
                        <a:t> toward evaluator)</a:t>
                      </a:r>
                      <a:endParaRPr lang="en-US" sz="900" dirty="0">
                        <a:effectLst/>
                        <a:latin typeface="Calibri"/>
                        <a:ea typeface="Calibri"/>
                        <a:cs typeface="Times New Roman"/>
                      </a:endParaRPr>
                    </a:p>
                  </a:txBody>
                  <a:tcPr marL="53584" marR="53584" marT="0" marB="0"/>
                </a:tc>
              </a:tr>
              <a:tr h="518397">
                <a:tc>
                  <a:txBody>
                    <a:bodyPr/>
                    <a:lstStyle/>
                    <a:p>
                      <a:pPr marL="0" marR="0">
                        <a:spcBef>
                          <a:spcPts val="0"/>
                        </a:spcBef>
                        <a:spcAft>
                          <a:spcPts val="0"/>
                        </a:spcAft>
                      </a:pPr>
                      <a:r>
                        <a:rPr lang="en-US" sz="800" dirty="0">
                          <a:effectLst/>
                        </a:rPr>
                        <a:t>The impact on each relationship of critical judgment by the expert</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 basis of the relationship is the therapeutic alliance and critical judgment is likely to impair that alliance</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The basis of the relationship is evaluative and critical judgment is unlikely to cause serious emotional harm</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Need alliance and critical judgement and savviness with psycholegal dynamics</a:t>
                      </a:r>
                      <a:endParaRPr lang="en-US" sz="900" dirty="0">
                        <a:effectLst/>
                        <a:latin typeface="Calibri"/>
                        <a:ea typeface="Calibri"/>
                        <a:cs typeface="Times New Roman"/>
                      </a:endParaRPr>
                    </a:p>
                  </a:txBody>
                  <a:tcPr marL="53584" marR="53584" marT="0" marB="0"/>
                </a:tc>
              </a:tr>
              <a:tr h="259198">
                <a:tc>
                  <a:txBody>
                    <a:bodyPr/>
                    <a:lstStyle/>
                    <a:p>
                      <a:pPr marL="0" marR="0">
                        <a:spcBef>
                          <a:spcPts val="0"/>
                        </a:spcBef>
                        <a:spcAft>
                          <a:spcPts val="0"/>
                        </a:spcAft>
                      </a:pPr>
                      <a:r>
                        <a:rPr lang="en-US" sz="800" dirty="0">
                          <a:effectLst/>
                        </a:rPr>
                        <a:t>How success is defined</a:t>
                      </a:r>
                      <a:endParaRPr lang="en-US" sz="900" dirty="0">
                        <a:effectLst/>
                      </a:endParaRPr>
                    </a:p>
                    <a:p>
                      <a:pPr marL="0" marR="0">
                        <a:spcBef>
                          <a:spcPts val="0"/>
                        </a:spcBef>
                        <a:spcAft>
                          <a:spcPts val="0"/>
                        </a:spcAft>
                      </a:pPr>
                      <a:r>
                        <a:rPr lang="en-US" sz="800" dirty="0">
                          <a:effectLst/>
                        </a:rPr>
                        <a:t> </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Increased insight and behavioral change</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Identify psycholegal factors to legal status</a:t>
                      </a:r>
                      <a:endParaRPr lang="en-US" sz="900" dirty="0">
                        <a:effectLst/>
                        <a:latin typeface="Calibri"/>
                        <a:ea typeface="Calibri"/>
                        <a:cs typeface="Times New Roman"/>
                      </a:endParaRPr>
                    </a:p>
                  </a:txBody>
                  <a:tcPr marL="53584" marR="53584" marT="0" marB="0"/>
                </a:tc>
                <a:tc>
                  <a:txBody>
                    <a:bodyPr/>
                    <a:lstStyle/>
                    <a:p>
                      <a:pPr marL="0" marR="0">
                        <a:spcBef>
                          <a:spcPts val="0"/>
                        </a:spcBef>
                        <a:spcAft>
                          <a:spcPts val="0"/>
                        </a:spcAft>
                      </a:pPr>
                      <a:r>
                        <a:rPr lang="en-US" sz="800" dirty="0">
                          <a:effectLst/>
                        </a:rPr>
                        <a:t>Level of improvement in psycholegal status</a:t>
                      </a:r>
                      <a:endParaRPr lang="en-US" sz="900" dirty="0">
                        <a:effectLst/>
                        <a:latin typeface="Calibri"/>
                        <a:ea typeface="Calibri"/>
                        <a:cs typeface="Times New Roman"/>
                      </a:endParaRPr>
                    </a:p>
                  </a:txBody>
                  <a:tcPr marL="53584" marR="53584" marT="0" marB="0"/>
                </a:tc>
              </a:tr>
            </a:tbl>
          </a:graphicData>
        </a:graphic>
      </p:graphicFrame>
    </p:spTree>
    <p:extLst>
      <p:ext uri="{BB962C8B-B14F-4D97-AF65-F5344CB8AC3E}">
        <p14:creationId xmlns:p14="http://schemas.microsoft.com/office/powerpoint/2010/main" val="1899328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Look, all we can do is review diagnoses and make generic recommendations …</a:t>
            </a:r>
            <a:endParaRPr lang="en-US" sz="4000" dirty="0"/>
          </a:p>
        </p:txBody>
      </p:sp>
      <p:sp>
        <p:nvSpPr>
          <p:cNvPr id="3" name="Content Placeholder 2"/>
          <p:cNvSpPr>
            <a:spLocks noGrp="1"/>
          </p:cNvSpPr>
          <p:nvPr>
            <p:ph idx="1"/>
          </p:nvPr>
        </p:nvSpPr>
        <p:spPr>
          <a:xfrm>
            <a:off x="228599" y="2438400"/>
            <a:ext cx="8686801" cy="4038600"/>
          </a:xfrm>
        </p:spPr>
        <p:txBody>
          <a:bodyPr>
            <a:normAutofit fontScale="92500"/>
          </a:bodyPr>
          <a:lstStyle/>
          <a:p>
            <a:r>
              <a:rPr lang="en-US" dirty="0" smtClean="0"/>
              <a:t>Selection of diagnosis as grouping variable lacks sensitivity to demand characteristics of treatments (</a:t>
            </a:r>
            <a:r>
              <a:rPr lang="en-US" dirty="0"/>
              <a:t>B</a:t>
            </a:r>
            <a:r>
              <a:rPr lang="en-US" dirty="0" smtClean="0"/>
              <a:t>eutler, 2000, 2005) </a:t>
            </a:r>
          </a:p>
          <a:p>
            <a:r>
              <a:rPr lang="en-US" dirty="0" smtClean="0"/>
              <a:t>Symptoms are targets, but should not be exclusive target, as the effective mechanisms of change transcend diagnostic categories </a:t>
            </a:r>
          </a:p>
          <a:p>
            <a:r>
              <a:rPr lang="en-US" dirty="0" smtClean="0"/>
              <a:t>Wide variability in receptivity to treatment because…</a:t>
            </a:r>
          </a:p>
          <a:p>
            <a:r>
              <a:rPr lang="en-US" dirty="0" smtClean="0"/>
              <a:t>There are patient indicators not captured by diagnosis that  can serve as contraindicators for treatment </a:t>
            </a:r>
          </a:p>
          <a:p>
            <a:r>
              <a:rPr lang="en-US" dirty="0" smtClean="0"/>
              <a:t> Dx alone not good distinguishers of appropriate treatment to use</a:t>
            </a:r>
          </a:p>
          <a:p>
            <a:endParaRPr lang="en-US" dirty="0"/>
          </a:p>
        </p:txBody>
      </p:sp>
    </p:spTree>
    <p:extLst>
      <p:ext uri="{BB962C8B-B14F-4D97-AF65-F5344CB8AC3E}">
        <p14:creationId xmlns:p14="http://schemas.microsoft.com/office/powerpoint/2010/main" val="3588920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need  more than diagnoses &gt; EST’s?</a:t>
            </a:r>
            <a:endParaRPr lang="en-US" dirty="0"/>
          </a:p>
        </p:txBody>
      </p:sp>
      <p:sp>
        <p:nvSpPr>
          <p:cNvPr id="3" name="Content Placeholder 2"/>
          <p:cNvSpPr>
            <a:spLocks noGrp="1"/>
          </p:cNvSpPr>
          <p:nvPr>
            <p:ph idx="1"/>
          </p:nvPr>
        </p:nvSpPr>
        <p:spPr>
          <a:xfrm>
            <a:off x="1" y="1586753"/>
            <a:ext cx="9144000" cy="5271247"/>
          </a:xfrm>
        </p:spPr>
        <p:txBody>
          <a:bodyPr/>
          <a:lstStyle/>
          <a:p>
            <a:endParaRPr lang="en-US" dirty="0" smtClean="0"/>
          </a:p>
          <a:p>
            <a:pPr marL="0" indent="0" algn="ctr">
              <a:buNone/>
            </a:pPr>
            <a:r>
              <a:rPr lang="en-US" sz="2800" dirty="0" smtClean="0"/>
              <a:t>Want </a:t>
            </a:r>
            <a:r>
              <a:rPr lang="en-US" sz="2800" dirty="0"/>
              <a:t>development of </a:t>
            </a:r>
            <a:r>
              <a:rPr lang="en-US" sz="2800" dirty="0" smtClean="0"/>
              <a:t>intuitive </a:t>
            </a:r>
            <a:r>
              <a:rPr lang="en-US" sz="2800" dirty="0"/>
              <a:t>judgement but within optimally </a:t>
            </a:r>
            <a:r>
              <a:rPr lang="en-US" sz="2800" dirty="0" smtClean="0"/>
              <a:t>empirically </a:t>
            </a:r>
            <a:r>
              <a:rPr lang="en-US" sz="2800" dirty="0"/>
              <a:t>grounded decisional structure that uses existing research findings </a:t>
            </a:r>
            <a:endParaRPr lang="en-US" sz="2800" dirty="0" smtClean="0"/>
          </a:p>
          <a:p>
            <a:pPr marL="0" indent="0" algn="ctr">
              <a:buNone/>
            </a:pPr>
            <a:r>
              <a:rPr lang="en-US" sz="2800" dirty="0" smtClean="0"/>
              <a:t>to </a:t>
            </a:r>
            <a:r>
              <a:rPr lang="en-US" sz="2800" dirty="0"/>
              <a:t>define both state and trait-like patient indicators </a:t>
            </a:r>
            <a:endParaRPr lang="en-US" sz="2800" dirty="0" smtClean="0"/>
          </a:p>
          <a:p>
            <a:pPr marL="0" indent="0" algn="ctr">
              <a:buNone/>
            </a:pPr>
            <a:r>
              <a:rPr lang="en-US" sz="2800" dirty="0" smtClean="0"/>
              <a:t>and </a:t>
            </a:r>
            <a:r>
              <a:rPr lang="en-US" sz="2800" dirty="0"/>
              <a:t>contra indicators </a:t>
            </a:r>
            <a:endParaRPr lang="en-US" sz="2800" dirty="0" smtClean="0"/>
          </a:p>
          <a:p>
            <a:pPr marL="0" indent="0" algn="ctr">
              <a:buNone/>
            </a:pPr>
            <a:r>
              <a:rPr lang="en-US" sz="2800" dirty="0" smtClean="0"/>
              <a:t>for </a:t>
            </a:r>
            <a:r>
              <a:rPr lang="en-US" sz="2800" dirty="0"/>
              <a:t>utilizing different psychotherapeutic strategies, </a:t>
            </a:r>
            <a:endParaRPr lang="en-US" sz="2800" dirty="0" smtClean="0"/>
          </a:p>
          <a:p>
            <a:pPr marL="0" indent="0" algn="ctr">
              <a:buNone/>
            </a:pPr>
            <a:r>
              <a:rPr lang="en-US" sz="2800" dirty="0" smtClean="0"/>
              <a:t>in </a:t>
            </a:r>
            <a:r>
              <a:rPr lang="en-US" sz="2800" dirty="0"/>
              <a:t>the form of classes of interventions</a:t>
            </a:r>
          </a:p>
          <a:p>
            <a:endParaRPr lang="en-US" dirty="0"/>
          </a:p>
        </p:txBody>
      </p:sp>
    </p:spTree>
    <p:extLst>
      <p:ext uri="{BB962C8B-B14F-4D97-AF65-F5344CB8AC3E}">
        <p14:creationId xmlns:p14="http://schemas.microsoft.com/office/powerpoint/2010/main" val="3562825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Leave treatment details up to the therapist?</a:t>
            </a:r>
            <a:endParaRPr lang="en-US" sz="3200" b="1" dirty="0"/>
          </a:p>
        </p:txBody>
      </p:sp>
      <p:sp>
        <p:nvSpPr>
          <p:cNvPr id="3" name="Content Placeholder 2"/>
          <p:cNvSpPr>
            <a:spLocks noGrp="1"/>
          </p:cNvSpPr>
          <p:nvPr>
            <p:ph idx="1"/>
          </p:nvPr>
        </p:nvSpPr>
        <p:spPr>
          <a:xfrm>
            <a:off x="228599" y="1586753"/>
            <a:ext cx="8686801" cy="5118847"/>
          </a:xfrm>
        </p:spPr>
        <p:txBody>
          <a:bodyPr>
            <a:normAutofit fontScale="92500"/>
          </a:bodyPr>
          <a:lstStyle/>
          <a:p>
            <a:r>
              <a:rPr lang="en-US" dirty="0" smtClean="0"/>
              <a:t>Complexity demands substantive frontloading beyond diagnosis</a:t>
            </a:r>
          </a:p>
          <a:p>
            <a:r>
              <a:rPr lang="en-US" dirty="0" smtClean="0"/>
              <a:t>Less structured, more chance therapy litigated away</a:t>
            </a:r>
          </a:p>
          <a:p>
            <a:r>
              <a:rPr lang="en-US" dirty="0" smtClean="0"/>
              <a:t>Minimizes therapist being tag-teamed  &gt; impotency</a:t>
            </a:r>
          </a:p>
          <a:p>
            <a:r>
              <a:rPr lang="en-US" dirty="0" smtClean="0"/>
              <a:t>More chance for assessment findings to fizzle</a:t>
            </a:r>
          </a:p>
          <a:p>
            <a:r>
              <a:rPr lang="en-US" dirty="0" smtClean="0"/>
              <a:t> Substantive frontloading: more durable protection of innocent</a:t>
            </a:r>
          </a:p>
          <a:p>
            <a:r>
              <a:rPr lang="en-US" dirty="0" smtClean="0"/>
              <a:t>Attorneys/Court/Victims/client better defined success formula</a:t>
            </a:r>
          </a:p>
          <a:p>
            <a:r>
              <a:rPr lang="en-US" dirty="0" smtClean="0"/>
              <a:t>Ambiguity is exploited by perpetrator’s attorney </a:t>
            </a:r>
            <a:endParaRPr lang="en-US" dirty="0"/>
          </a:p>
        </p:txBody>
      </p:sp>
    </p:spTree>
    <p:extLst>
      <p:ext uri="{BB962C8B-B14F-4D97-AF65-F5344CB8AC3E}">
        <p14:creationId xmlns:p14="http://schemas.microsoft.com/office/powerpoint/2010/main" val="3493481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6141" y="761999"/>
            <a:ext cx="7691719" cy="1143001"/>
          </a:xfrm>
        </p:spPr>
        <p:txBody>
          <a:bodyPr/>
          <a:lstStyle/>
          <a:p>
            <a:r>
              <a:rPr lang="en-US" sz="3600" b="1" dirty="0" smtClean="0"/>
              <a:t>How to not fumble the therapy ball</a:t>
            </a: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152401" y="1905000"/>
            <a:ext cx="8763000" cy="4648200"/>
          </a:xfrm>
        </p:spPr>
        <p:txBody>
          <a:bodyPr>
            <a:normAutofit lnSpcReduction="10000"/>
          </a:bodyPr>
          <a:lstStyle/>
          <a:p>
            <a:r>
              <a:rPr lang="en-US" dirty="0" smtClean="0"/>
              <a:t>Judges: </a:t>
            </a:r>
          </a:p>
          <a:p>
            <a:pPr lvl="1"/>
            <a:r>
              <a:rPr lang="en-US" dirty="0" smtClean="0"/>
              <a:t>more specificity with Tx recommendations</a:t>
            </a:r>
          </a:p>
          <a:p>
            <a:pPr lvl="1"/>
            <a:r>
              <a:rPr lang="en-US" dirty="0" smtClean="0"/>
              <a:t>More accountability with Tx success criteria </a:t>
            </a:r>
          </a:p>
          <a:p>
            <a:pPr marL="457200" lvl="1" indent="0">
              <a:buNone/>
            </a:pPr>
            <a:r>
              <a:rPr lang="en-US" dirty="0" smtClean="0"/>
              <a:t>                      E.g. measuring “insight”</a:t>
            </a:r>
          </a:p>
          <a:p>
            <a:r>
              <a:rPr lang="en-US" dirty="0" smtClean="0"/>
              <a:t>Psychologists: </a:t>
            </a:r>
          </a:p>
          <a:p>
            <a:pPr lvl="1"/>
            <a:r>
              <a:rPr lang="en-US" dirty="0" smtClean="0"/>
              <a:t>MUCH more “prescriptiveness” with Tx rec’s</a:t>
            </a:r>
          </a:p>
          <a:p>
            <a:r>
              <a:rPr lang="en-US" dirty="0" smtClean="0"/>
              <a:t> Attorneys:  </a:t>
            </a:r>
          </a:p>
          <a:p>
            <a:pPr lvl="1"/>
            <a:r>
              <a:rPr lang="en-US" dirty="0" smtClean="0"/>
              <a:t>More substantive discussions/framework for therapy</a:t>
            </a:r>
          </a:p>
          <a:p>
            <a:pPr lvl="1"/>
            <a:r>
              <a:rPr lang="en-US" dirty="0" smtClean="0"/>
              <a:t>Demand more specificity from evaluators</a:t>
            </a:r>
          </a:p>
          <a:p>
            <a:pPr lvl="1"/>
            <a:endParaRPr lang="en-US" dirty="0"/>
          </a:p>
        </p:txBody>
      </p:sp>
    </p:spTree>
    <p:extLst>
      <p:ext uri="{BB962C8B-B14F-4D97-AF65-F5344CB8AC3E}">
        <p14:creationId xmlns:p14="http://schemas.microsoft.com/office/powerpoint/2010/main" val="3580532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worrisome case</a:t>
            </a:r>
            <a:endParaRPr lang="en-US" dirty="0"/>
          </a:p>
        </p:txBody>
      </p:sp>
      <p:sp>
        <p:nvSpPr>
          <p:cNvPr id="3" name="Content Placeholder 2"/>
          <p:cNvSpPr>
            <a:spLocks noGrp="1"/>
          </p:cNvSpPr>
          <p:nvPr>
            <p:ph idx="1"/>
          </p:nvPr>
        </p:nvSpPr>
        <p:spPr>
          <a:xfrm>
            <a:off x="228600" y="1586753"/>
            <a:ext cx="8686799" cy="4571999"/>
          </a:xfrm>
        </p:spPr>
        <p:txBody>
          <a:bodyPr/>
          <a:lstStyle/>
          <a:p>
            <a:r>
              <a:rPr lang="en-US" dirty="0" smtClean="0"/>
              <a:t>What is something you can do to </a:t>
            </a:r>
          </a:p>
          <a:p>
            <a:pPr marL="0" indent="0">
              <a:buNone/>
            </a:pPr>
            <a:r>
              <a:rPr lang="en-US" dirty="0" smtClean="0"/>
              <a:t>        ….ensure the therapy ball not fumbled </a:t>
            </a:r>
          </a:p>
          <a:p>
            <a:pPr marL="0" indent="0">
              <a:buNone/>
            </a:pPr>
            <a:r>
              <a:rPr lang="en-US" dirty="0"/>
              <a:t> </a:t>
            </a:r>
            <a:r>
              <a:rPr lang="en-US" dirty="0" smtClean="0"/>
              <a:t>       …..assessment findings do not fizzle</a:t>
            </a:r>
          </a:p>
          <a:p>
            <a:pPr marL="0" indent="0">
              <a:buNone/>
            </a:pPr>
            <a:r>
              <a:rPr lang="en-US" dirty="0" smtClean="0"/>
              <a:t>         …..push for more specificity from evaluator</a:t>
            </a:r>
          </a:p>
          <a:p>
            <a:pPr marL="0" indent="0">
              <a:buNone/>
            </a:pPr>
            <a:r>
              <a:rPr lang="en-US" dirty="0"/>
              <a:t> </a:t>
            </a:r>
            <a:r>
              <a:rPr lang="en-US" dirty="0" smtClean="0"/>
              <a:t>       ……or more “ownership” by offender via clear therapy goals </a:t>
            </a:r>
            <a:r>
              <a:rPr lang="en-US" dirty="0"/>
              <a:t>	</a:t>
            </a:r>
            <a:r>
              <a:rPr lang="en-US" dirty="0" smtClean="0"/>
              <a:t>    </a:t>
            </a:r>
            <a:endParaRPr lang="en-US" dirty="0"/>
          </a:p>
        </p:txBody>
      </p:sp>
    </p:spTree>
    <p:extLst>
      <p:ext uri="{BB962C8B-B14F-4D97-AF65-F5344CB8AC3E}">
        <p14:creationId xmlns:p14="http://schemas.microsoft.com/office/powerpoint/2010/main" val="185714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 why is a successful handoff of the </a:t>
            </a:r>
            <a:r>
              <a:rPr lang="en-US" sz="3600" b="1" dirty="0" smtClean="0"/>
              <a:t>therapy ball so </a:t>
            </a:r>
            <a:r>
              <a:rPr lang="en-US" sz="3600" dirty="0" smtClean="0"/>
              <a:t>important again?</a:t>
            </a:r>
            <a:endParaRPr lang="en-US" sz="3600" dirty="0"/>
          </a:p>
        </p:txBody>
      </p:sp>
      <p:sp>
        <p:nvSpPr>
          <p:cNvPr id="3" name="Content Placeholder 2"/>
          <p:cNvSpPr>
            <a:spLocks noGrp="1"/>
          </p:cNvSpPr>
          <p:nvPr>
            <p:ph idx="1"/>
          </p:nvPr>
        </p:nvSpPr>
        <p:spPr>
          <a:xfrm>
            <a:off x="228601" y="1586753"/>
            <a:ext cx="8686800" cy="5118847"/>
          </a:xfrm>
        </p:spPr>
        <p:txBody>
          <a:bodyPr>
            <a:normAutofit fontScale="47500" lnSpcReduction="20000"/>
          </a:bodyPr>
          <a:lstStyle/>
          <a:p>
            <a:pPr marL="0" indent="0" algn="ctr">
              <a:buNone/>
            </a:pPr>
            <a:endParaRPr lang="en-US" sz="3200" dirty="0" smtClean="0"/>
          </a:p>
          <a:p>
            <a:pPr marL="0" indent="0" algn="ctr">
              <a:buNone/>
            </a:pPr>
            <a:r>
              <a:rPr lang="en-US" sz="10000" b="1" u="sng" dirty="0" smtClean="0"/>
              <a:t>Single greatest </a:t>
            </a:r>
            <a:r>
              <a:rPr lang="en-US" sz="5100" dirty="0" smtClean="0"/>
              <a:t>indicator of which children </a:t>
            </a:r>
          </a:p>
          <a:p>
            <a:pPr marL="0" indent="0" algn="ctr">
              <a:buNone/>
            </a:pPr>
            <a:r>
              <a:rPr lang="en-US" sz="5100" dirty="0" smtClean="0"/>
              <a:t>will be </a:t>
            </a:r>
            <a:r>
              <a:rPr lang="en-US" sz="10000" dirty="0" smtClean="0"/>
              <a:t>resilient</a:t>
            </a:r>
            <a:r>
              <a:rPr lang="en-US" sz="5100" dirty="0" smtClean="0"/>
              <a:t> in face of </a:t>
            </a:r>
          </a:p>
          <a:p>
            <a:pPr marL="0" indent="0" algn="ctr">
              <a:buNone/>
            </a:pPr>
            <a:r>
              <a:rPr lang="en-US" sz="5100" dirty="0" smtClean="0"/>
              <a:t>challenging situations: </a:t>
            </a:r>
          </a:p>
          <a:p>
            <a:pPr marL="0" indent="0" algn="ctr">
              <a:buNone/>
            </a:pPr>
            <a:endParaRPr lang="en-US" sz="5100" dirty="0"/>
          </a:p>
          <a:p>
            <a:pPr marL="0" indent="0" algn="ctr">
              <a:buNone/>
            </a:pPr>
            <a:r>
              <a:rPr lang="en-US" sz="5100" dirty="0" smtClean="0"/>
              <a:t>Presence of a </a:t>
            </a:r>
            <a:r>
              <a:rPr lang="en-US" sz="9800" dirty="0" smtClean="0"/>
              <a:t>Mentor</a:t>
            </a:r>
          </a:p>
          <a:p>
            <a:pPr marL="0" indent="0" algn="ctr">
              <a:buNone/>
            </a:pPr>
            <a:r>
              <a:rPr lang="en-US" sz="5100" dirty="0" smtClean="0"/>
              <a:t> </a:t>
            </a:r>
            <a:r>
              <a:rPr lang="en-US" sz="3200" dirty="0" smtClean="0"/>
              <a:t>	</a:t>
            </a:r>
            <a:endParaRPr lang="en-US" sz="3200" b="1" dirty="0"/>
          </a:p>
        </p:txBody>
      </p:sp>
    </p:spTree>
    <p:extLst>
      <p:ext uri="{BB962C8B-B14F-4D97-AF65-F5344CB8AC3E}">
        <p14:creationId xmlns:p14="http://schemas.microsoft.com/office/powerpoint/2010/main" val="2527537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3600" i="1" dirty="0" smtClean="0">
                <a:solidFill>
                  <a:prstClr val="black"/>
                </a:solidFill>
                <a:latin typeface="Calibri"/>
                <a:ea typeface="+mj-ea"/>
                <a:cs typeface="+mj-cs"/>
              </a:rPr>
              <a:t>“Better </a:t>
            </a:r>
            <a:r>
              <a:rPr lang="en-US" sz="3600" i="1" dirty="0">
                <a:solidFill>
                  <a:prstClr val="black"/>
                </a:solidFill>
                <a:latin typeface="Calibri"/>
                <a:ea typeface="+mj-ea"/>
                <a:cs typeface="+mj-cs"/>
              </a:rPr>
              <a:t>to have died as a small </a:t>
            </a:r>
            <a:r>
              <a:rPr lang="en-US" sz="3600" i="1" dirty="0" smtClean="0">
                <a:solidFill>
                  <a:prstClr val="black"/>
                </a:solidFill>
                <a:latin typeface="Calibri"/>
                <a:ea typeface="+mj-ea"/>
                <a:cs typeface="+mj-cs"/>
              </a:rPr>
              <a:t>child</a:t>
            </a:r>
            <a:r>
              <a:rPr lang="en-US" sz="3600" i="1" dirty="0">
                <a:solidFill>
                  <a:prstClr val="black"/>
                </a:solidFill>
                <a:latin typeface="Calibri"/>
                <a:ea typeface="+mj-ea"/>
                <a:cs typeface="+mj-cs"/>
              </a:rPr>
              <a:t> than to fumble this football</a:t>
            </a:r>
            <a:r>
              <a:rPr lang="en-US" sz="3600" i="1" dirty="0" smtClean="0">
                <a:solidFill>
                  <a:prstClr val="black"/>
                </a:solidFill>
                <a:latin typeface="Calibri"/>
                <a:ea typeface="+mj-ea"/>
                <a:cs typeface="+mj-cs"/>
              </a:rPr>
              <a:t>.”</a:t>
            </a:r>
            <a:r>
              <a:rPr lang="en-US" sz="3600" i="1" dirty="0">
                <a:solidFill>
                  <a:prstClr val="black"/>
                </a:solidFill>
                <a:latin typeface="Calibri"/>
                <a:ea typeface="+mj-ea"/>
                <a:cs typeface="+mj-cs"/>
              </a:rPr>
              <a:t> </a:t>
            </a:r>
            <a:br>
              <a:rPr lang="en-US" sz="3600" i="1" dirty="0">
                <a:solidFill>
                  <a:prstClr val="black"/>
                </a:solidFill>
                <a:latin typeface="Calibri"/>
                <a:ea typeface="+mj-ea"/>
                <a:cs typeface="+mj-cs"/>
              </a:rPr>
            </a:br>
            <a:r>
              <a:rPr lang="en-US" sz="3600" dirty="0">
                <a:solidFill>
                  <a:prstClr val="black"/>
                </a:solidFill>
                <a:latin typeface="Calibri"/>
                <a:ea typeface="+mj-ea"/>
                <a:cs typeface="+mj-cs"/>
              </a:rPr>
              <a:t/>
            </a:r>
            <a:br>
              <a:rPr lang="en-US" sz="3600" dirty="0">
                <a:solidFill>
                  <a:prstClr val="black"/>
                </a:solidFill>
                <a:latin typeface="Calibri"/>
                <a:ea typeface="+mj-ea"/>
                <a:cs typeface="+mj-cs"/>
              </a:rPr>
            </a:br>
            <a:r>
              <a:rPr lang="en-US" sz="3600" i="1" dirty="0">
                <a:solidFill>
                  <a:prstClr val="black"/>
                </a:solidFill>
                <a:latin typeface="Calibri"/>
                <a:ea typeface="+mj-ea"/>
                <a:cs typeface="+mj-cs"/>
              </a:rPr>
              <a:t>--John Heisman </a:t>
            </a:r>
            <a:r>
              <a:rPr lang="en-US" sz="2500" dirty="0">
                <a:solidFill>
                  <a:prstClr val="black"/>
                </a:solidFill>
                <a:latin typeface="Calibri"/>
                <a:ea typeface="+mj-ea"/>
                <a:cs typeface="+mj-cs"/>
              </a:rPr>
              <a:t/>
            </a:r>
            <a:br>
              <a:rPr lang="en-US" sz="2500" dirty="0">
                <a:solidFill>
                  <a:prstClr val="black"/>
                </a:solidFill>
                <a:latin typeface="Calibri"/>
                <a:ea typeface="+mj-ea"/>
                <a:cs typeface="+mj-cs"/>
              </a:rPr>
            </a:br>
            <a:endParaRPr lang="en-US" dirty="0"/>
          </a:p>
        </p:txBody>
      </p:sp>
    </p:spTree>
    <p:extLst>
      <p:ext uri="{BB962C8B-B14F-4D97-AF65-F5344CB8AC3E}">
        <p14:creationId xmlns:p14="http://schemas.microsoft.com/office/powerpoint/2010/main" val="241259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Goals</a:t>
            </a:r>
            <a:endParaRPr lang="en-US" dirty="0"/>
          </a:p>
        </p:txBody>
      </p:sp>
      <p:sp>
        <p:nvSpPr>
          <p:cNvPr id="3" name="Content Placeholder 2"/>
          <p:cNvSpPr>
            <a:spLocks noGrp="1"/>
          </p:cNvSpPr>
          <p:nvPr>
            <p:ph idx="1"/>
          </p:nvPr>
        </p:nvSpPr>
        <p:spPr>
          <a:xfrm>
            <a:off x="228599" y="1586753"/>
            <a:ext cx="8686801" cy="4571999"/>
          </a:xfrm>
        </p:spPr>
        <p:txBody>
          <a:bodyPr/>
          <a:lstStyle/>
          <a:p>
            <a:endParaRPr lang="en-US" dirty="0" smtClean="0"/>
          </a:p>
          <a:p>
            <a:r>
              <a:rPr lang="en-US" sz="2800" b="1" dirty="0" smtClean="0"/>
              <a:t>Best practices </a:t>
            </a:r>
            <a:r>
              <a:rPr lang="en-US" sz="2800" dirty="0" smtClean="0"/>
              <a:t>update: psychotherapy (AAFC term)</a:t>
            </a:r>
          </a:p>
          <a:p>
            <a:r>
              <a:rPr lang="en-US" sz="2800" dirty="0"/>
              <a:t>Tips for not fumbling the </a:t>
            </a:r>
            <a:r>
              <a:rPr lang="en-US" sz="2800" b="1" dirty="0"/>
              <a:t>therapy ball</a:t>
            </a:r>
          </a:p>
          <a:p>
            <a:r>
              <a:rPr lang="en-US" sz="2800" dirty="0" smtClean="0"/>
              <a:t>Make an </a:t>
            </a:r>
            <a:r>
              <a:rPr lang="en-US" sz="2800" b="1" dirty="0" smtClean="0"/>
              <a:t>immediate impact </a:t>
            </a:r>
            <a:r>
              <a:rPr lang="en-US" sz="2800" dirty="0" smtClean="0"/>
              <a:t>with one worrisome case</a:t>
            </a:r>
          </a:p>
          <a:p>
            <a:r>
              <a:rPr lang="en-US" sz="2800" dirty="0" smtClean="0"/>
              <a:t>Identify a </a:t>
            </a:r>
            <a:r>
              <a:rPr lang="en-US" sz="2800" b="1" dirty="0" smtClean="0"/>
              <a:t>way pointer </a:t>
            </a:r>
            <a:r>
              <a:rPr lang="en-US" sz="2800" dirty="0" smtClean="0"/>
              <a:t>for how we evolve the system</a:t>
            </a:r>
          </a:p>
          <a:p>
            <a:endParaRPr lang="en-US" dirty="0"/>
          </a:p>
        </p:txBody>
      </p:sp>
    </p:spTree>
    <p:extLst>
      <p:ext uri="{BB962C8B-B14F-4D97-AF65-F5344CB8AC3E}">
        <p14:creationId xmlns:p14="http://schemas.microsoft.com/office/powerpoint/2010/main" val="2455012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Who does Forensic Therapy</a:t>
            </a:r>
            <a:r>
              <a:rPr lang="en-US" sz="4000" dirty="0" smtClean="0"/>
              <a:t>?</a:t>
            </a:r>
            <a:endParaRPr lang="en-US" sz="4000" dirty="0"/>
          </a:p>
        </p:txBody>
      </p:sp>
      <p:sp>
        <p:nvSpPr>
          <p:cNvPr id="3" name="Content Placeholder 2"/>
          <p:cNvSpPr>
            <a:spLocks noGrp="1"/>
          </p:cNvSpPr>
          <p:nvPr>
            <p:ph idx="1"/>
          </p:nvPr>
        </p:nvSpPr>
        <p:spPr>
          <a:xfrm>
            <a:off x="304800" y="1586753"/>
            <a:ext cx="8534399" cy="4571999"/>
          </a:xfrm>
        </p:spPr>
        <p:txBody>
          <a:bodyPr/>
          <a:lstStyle/>
          <a:p>
            <a:r>
              <a:rPr lang="en-US" sz="2800" dirty="0" smtClean="0"/>
              <a:t>A diverse mixture of professionals</a:t>
            </a:r>
          </a:p>
          <a:p>
            <a:endParaRPr lang="en-US" sz="2800" dirty="0" smtClean="0"/>
          </a:p>
          <a:p>
            <a:r>
              <a:rPr lang="en-US" sz="2800" dirty="0" smtClean="0"/>
              <a:t>Dramatically varying levels of training</a:t>
            </a:r>
          </a:p>
          <a:p>
            <a:endParaRPr lang="en-US" sz="2800" dirty="0" smtClean="0"/>
          </a:p>
          <a:p>
            <a:r>
              <a:rPr lang="en-US" sz="2800" dirty="0" smtClean="0"/>
              <a:t>Negatively defined (i.e., context dependent)</a:t>
            </a:r>
          </a:p>
          <a:p>
            <a:pPr lvl="1"/>
            <a:r>
              <a:rPr lang="en-US" sz="2800" dirty="0" smtClean="0"/>
              <a:t>Professional serving a client in the legal system</a:t>
            </a:r>
          </a:p>
          <a:p>
            <a:pPr lvl="1"/>
            <a:endParaRPr lang="en-US" dirty="0"/>
          </a:p>
          <a:p>
            <a:endParaRPr lang="en-US" b="1" dirty="0"/>
          </a:p>
        </p:txBody>
      </p:sp>
    </p:spTree>
    <p:extLst>
      <p:ext uri="{BB962C8B-B14F-4D97-AF65-F5344CB8AC3E}">
        <p14:creationId xmlns:p14="http://schemas.microsoft.com/office/powerpoint/2010/main" val="3175954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American Psychological Association Forensic Guidelines (2011): What is forensic psychology?</a:t>
            </a:r>
            <a:endParaRPr lang="en-US" sz="2800" b="1" dirty="0"/>
          </a:p>
        </p:txBody>
      </p:sp>
      <p:sp>
        <p:nvSpPr>
          <p:cNvPr id="3" name="Content Placeholder 2"/>
          <p:cNvSpPr>
            <a:spLocks noGrp="1"/>
          </p:cNvSpPr>
          <p:nvPr>
            <p:ph idx="1"/>
          </p:nvPr>
        </p:nvSpPr>
        <p:spPr>
          <a:xfrm>
            <a:off x="1" y="1586753"/>
            <a:ext cx="9144000" cy="5271247"/>
          </a:xfrm>
        </p:spPr>
        <p:txBody>
          <a:bodyPr>
            <a:noAutofit/>
          </a:bodyPr>
          <a:lstStyle/>
          <a:p>
            <a:pPr marL="0" indent="0" algn="ctr">
              <a:buNone/>
            </a:pPr>
            <a:r>
              <a:rPr lang="en-US" sz="3200" dirty="0" smtClean="0"/>
              <a:t> For </a:t>
            </a:r>
            <a:r>
              <a:rPr lang="en-US" sz="3200" dirty="0"/>
              <a:t>the purposes of these </a:t>
            </a:r>
            <a:r>
              <a:rPr lang="en-US" sz="3200" i="1" dirty="0"/>
              <a:t>Guidelines</a:t>
            </a:r>
            <a:r>
              <a:rPr lang="en-US" sz="3200" dirty="0"/>
              <a:t>, forensic psychology refers to professional practice by any psychologist working within any sub-discipline of psychology (e.g., clinical, developmental, social, cognitive) when applying the scientific, technical, or specialized knowledge of psychology to the law </a:t>
            </a:r>
            <a:r>
              <a:rPr lang="en-US" sz="3200" b="1" dirty="0" smtClean="0"/>
              <a:t>to </a:t>
            </a:r>
            <a:r>
              <a:rPr lang="en-US" sz="3200" b="1" dirty="0"/>
              <a:t>assist in addressing legal, contractual, and administrative matters.</a:t>
            </a:r>
          </a:p>
        </p:txBody>
      </p:sp>
    </p:spTree>
    <p:extLst>
      <p:ext uri="{BB962C8B-B14F-4D97-AF65-F5344CB8AC3E}">
        <p14:creationId xmlns:p14="http://schemas.microsoft.com/office/powerpoint/2010/main" val="1372685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AAFC-Guidelines for Court-Involved Therapy (2010)</a:t>
            </a:r>
          </a:p>
        </p:txBody>
      </p:sp>
      <p:sp>
        <p:nvSpPr>
          <p:cNvPr id="3" name="Content Placeholder 2"/>
          <p:cNvSpPr>
            <a:spLocks noGrp="1"/>
          </p:cNvSpPr>
          <p:nvPr>
            <p:ph idx="1"/>
          </p:nvPr>
        </p:nvSpPr>
        <p:spPr>
          <a:xfrm>
            <a:off x="0" y="1586753"/>
            <a:ext cx="9144000" cy="5271247"/>
          </a:xfrm>
        </p:spPr>
        <p:txBody>
          <a:bodyPr>
            <a:normAutofit/>
          </a:bodyPr>
          <a:lstStyle/>
          <a:p>
            <a:endParaRPr lang="en-US" dirty="0" smtClean="0"/>
          </a:p>
          <a:p>
            <a:r>
              <a:rPr lang="en-US" dirty="0" smtClean="0"/>
              <a:t>Distinctions - those conducting </a:t>
            </a:r>
            <a:r>
              <a:rPr lang="en-US" b="1" dirty="0" smtClean="0"/>
              <a:t>“psychotherapy”:</a:t>
            </a:r>
          </a:p>
          <a:p>
            <a:endParaRPr lang="en-US" dirty="0"/>
          </a:p>
          <a:p>
            <a:pPr lvl="1"/>
            <a:r>
              <a:rPr lang="en-US" sz="2400" dirty="0" smtClean="0"/>
              <a:t>Community Th* (CL** not involved in legal system)</a:t>
            </a:r>
          </a:p>
          <a:p>
            <a:pPr lvl="1"/>
            <a:r>
              <a:rPr lang="en-US" sz="2400" dirty="0" smtClean="0"/>
              <a:t>Court Involved Th (CL involved in legal system at some point)</a:t>
            </a:r>
          </a:p>
          <a:p>
            <a:pPr lvl="1"/>
            <a:r>
              <a:rPr lang="en-US" sz="2400" dirty="0" smtClean="0"/>
              <a:t>Court Appointed Th (Court designates which therapist)</a:t>
            </a:r>
          </a:p>
          <a:p>
            <a:pPr lvl="1"/>
            <a:r>
              <a:rPr lang="en-US" sz="2400" dirty="0" smtClean="0"/>
              <a:t>Court Ordered Th (Treatment ordered, no therapist named) </a:t>
            </a:r>
          </a:p>
          <a:p>
            <a:pPr lvl="1"/>
            <a:endParaRPr lang="en-US" sz="2400" dirty="0"/>
          </a:p>
          <a:p>
            <a:pPr marL="457200" lvl="1" indent="0">
              <a:buNone/>
            </a:pPr>
            <a:r>
              <a:rPr lang="en-US" sz="2400" dirty="0" smtClean="0"/>
              <a:t>		*denotes “therapy”     **denotes “client”</a:t>
            </a:r>
            <a:endParaRPr lang="en-US" sz="2400" dirty="0"/>
          </a:p>
        </p:txBody>
      </p:sp>
    </p:spTree>
    <p:extLst>
      <p:ext uri="{BB962C8B-B14F-4D97-AF65-F5344CB8AC3E}">
        <p14:creationId xmlns:p14="http://schemas.microsoft.com/office/powerpoint/2010/main" val="110701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Behavioral health: A young science</a:t>
            </a:r>
            <a:endParaRPr lang="en-US" sz="3600" dirty="0"/>
          </a:p>
        </p:txBody>
      </p:sp>
      <p:sp>
        <p:nvSpPr>
          <p:cNvPr id="3" name="Content Placeholder 2"/>
          <p:cNvSpPr>
            <a:spLocks noGrp="1"/>
          </p:cNvSpPr>
          <p:nvPr>
            <p:ph idx="1"/>
          </p:nvPr>
        </p:nvSpPr>
        <p:spPr>
          <a:xfrm>
            <a:off x="0" y="1524000"/>
            <a:ext cx="9139989" cy="5181600"/>
          </a:xfrm>
        </p:spPr>
        <p:txBody>
          <a:bodyPr>
            <a:normAutofit/>
          </a:bodyPr>
          <a:lstStyle/>
          <a:p>
            <a:r>
              <a:rPr lang="en-US" sz="3000" dirty="0"/>
              <a:t>No basic unit of </a:t>
            </a:r>
            <a:r>
              <a:rPr lang="en-US" sz="3000" dirty="0" smtClean="0"/>
              <a:t>analysis yet (Focus: alleviate distress)</a:t>
            </a:r>
            <a:endParaRPr lang="en-US" sz="3000" dirty="0"/>
          </a:p>
          <a:p>
            <a:pPr lvl="1"/>
            <a:r>
              <a:rPr lang="en-US" sz="3000" dirty="0"/>
              <a:t>E.g., Biology=cell/Physics=atom</a:t>
            </a:r>
          </a:p>
          <a:p>
            <a:r>
              <a:rPr lang="en-US" sz="3000" dirty="0" smtClean="0"/>
              <a:t>No unified model - human functioning (vs Western medicine)</a:t>
            </a:r>
          </a:p>
          <a:p>
            <a:r>
              <a:rPr lang="en-US" sz="3000" dirty="0" smtClean="0"/>
              <a:t>Cultish-quality (“True Believers” vs. social scientists)</a:t>
            </a:r>
          </a:p>
          <a:p>
            <a:r>
              <a:rPr lang="en-US" sz="3000" dirty="0"/>
              <a:t>Schools of thoughts (e.g., psychoanalysis) </a:t>
            </a:r>
            <a:r>
              <a:rPr lang="en-US" sz="3000" dirty="0" smtClean="0"/>
              <a:t>morphing </a:t>
            </a:r>
          </a:p>
          <a:p>
            <a:pPr marL="457200" lvl="1" indent="0">
              <a:buNone/>
            </a:pPr>
            <a:r>
              <a:rPr lang="en-US" sz="3000" dirty="0"/>
              <a:t>i</a:t>
            </a:r>
            <a:r>
              <a:rPr lang="en-US" sz="3000" dirty="0" smtClean="0"/>
              <a:t>nto systematic </a:t>
            </a:r>
            <a:r>
              <a:rPr lang="en-US" sz="3000" dirty="0"/>
              <a:t>taxonomy </a:t>
            </a:r>
            <a:r>
              <a:rPr lang="en-US" sz="3000" dirty="0" smtClean="0"/>
              <a:t>(e.g., behavioral </a:t>
            </a:r>
            <a:r>
              <a:rPr lang="en-US" sz="3000" dirty="0"/>
              <a:t>analysis)</a:t>
            </a:r>
          </a:p>
          <a:p>
            <a:endParaRPr lang="en-US" dirty="0" smtClean="0"/>
          </a:p>
          <a:p>
            <a:endParaRPr lang="en-US" dirty="0"/>
          </a:p>
        </p:txBody>
      </p:sp>
    </p:spTree>
    <p:extLst>
      <p:ext uri="{BB962C8B-B14F-4D97-AF65-F5344CB8AC3E}">
        <p14:creationId xmlns:p14="http://schemas.microsoft.com/office/powerpoint/2010/main" val="229409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Who does therapy well? </a:t>
            </a:r>
            <a:r>
              <a:rPr lang="en-US" sz="2400" dirty="0" smtClean="0"/>
              <a:t>Psychologist perspective – </a:t>
            </a:r>
            <a:br>
              <a:rPr lang="en-US" sz="2400" dirty="0" smtClean="0"/>
            </a:br>
            <a:r>
              <a:rPr lang="en-US" sz="2400" dirty="0" smtClean="0"/>
              <a:t>Heed the “Iron Triangle”</a:t>
            </a:r>
            <a:endParaRPr lang="en-US" sz="2400" dirty="0"/>
          </a:p>
        </p:txBody>
      </p:sp>
      <p:sp>
        <p:nvSpPr>
          <p:cNvPr id="3" name="Content Placeholder 2"/>
          <p:cNvSpPr>
            <a:spLocks noGrp="1"/>
          </p:cNvSpPr>
          <p:nvPr>
            <p:ph idx="1"/>
          </p:nvPr>
        </p:nvSpPr>
        <p:spPr>
          <a:xfrm>
            <a:off x="0" y="1586753"/>
            <a:ext cx="9296400" cy="5271247"/>
          </a:xfrm>
        </p:spPr>
        <p:txBody>
          <a:bodyPr>
            <a:normAutofit/>
          </a:bodyPr>
          <a:lstStyle/>
          <a:p>
            <a:r>
              <a:rPr lang="en-US" sz="2200" dirty="0" smtClean="0"/>
              <a:t>Use empirically supported treatments (EST’s) or </a:t>
            </a:r>
            <a:r>
              <a:rPr lang="en-US" sz="2200" u="sng" dirty="0" smtClean="0"/>
              <a:t>principles</a:t>
            </a:r>
          </a:p>
          <a:p>
            <a:endParaRPr lang="en-US" sz="2200" u="sng" dirty="0" smtClean="0"/>
          </a:p>
          <a:p>
            <a:r>
              <a:rPr lang="en-US" sz="2200" dirty="0" smtClean="0"/>
              <a:t>Applied via Systematic Treatment Selection (STS) </a:t>
            </a:r>
          </a:p>
          <a:p>
            <a:endParaRPr lang="en-US" sz="2200" dirty="0"/>
          </a:p>
          <a:p>
            <a:r>
              <a:rPr lang="en-US" sz="2200" dirty="0" smtClean="0"/>
              <a:t>Personality driven:  (def: individual’s collection of states and traits)</a:t>
            </a:r>
          </a:p>
          <a:p>
            <a:pPr marL="0" indent="0">
              <a:buNone/>
            </a:pPr>
            <a:endParaRPr lang="en-US" sz="2200" dirty="0" smtClean="0"/>
          </a:p>
          <a:p>
            <a:pPr marL="0" indent="0">
              <a:buNone/>
            </a:pPr>
            <a:r>
              <a:rPr lang="en-US" sz="2200" dirty="0" smtClean="0"/>
              <a:t>	-</a:t>
            </a:r>
            <a:r>
              <a:rPr lang="en-US" sz="2200" b="1" dirty="0" smtClean="0"/>
              <a:t>E.g., ADHD Experienced, Expressed, and Controlled uniquely</a:t>
            </a:r>
          </a:p>
          <a:p>
            <a:pPr marL="0" indent="0">
              <a:buNone/>
            </a:pPr>
            <a:r>
              <a:rPr lang="en-US" sz="2200" dirty="0" smtClean="0"/>
              <a:t>		</a:t>
            </a:r>
            <a:endParaRPr lang="en-US" dirty="0"/>
          </a:p>
        </p:txBody>
      </p:sp>
    </p:spTree>
    <p:extLst>
      <p:ext uri="{BB962C8B-B14F-4D97-AF65-F5344CB8AC3E}">
        <p14:creationId xmlns:p14="http://schemas.microsoft.com/office/powerpoint/2010/main" val="1810265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314979"/>
            <a:ext cx="9067800" cy="1143000"/>
          </a:xfrm>
        </p:spPr>
        <p:txBody>
          <a:bodyPr/>
          <a:lstStyle/>
          <a:p>
            <a:r>
              <a:rPr lang="en-US" dirty="0" smtClean="0"/>
              <a:t>Truth about Effectiveness  </a:t>
            </a:r>
            <a:endParaRPr lang="en-US" dirty="0"/>
          </a:p>
        </p:txBody>
      </p:sp>
      <p:sp>
        <p:nvSpPr>
          <p:cNvPr id="3" name="Content Placeholder 2"/>
          <p:cNvSpPr>
            <a:spLocks noGrp="1"/>
          </p:cNvSpPr>
          <p:nvPr>
            <p:ph idx="1"/>
          </p:nvPr>
        </p:nvSpPr>
        <p:spPr>
          <a:xfrm>
            <a:off x="1" y="1586753"/>
            <a:ext cx="9144000" cy="5195047"/>
          </a:xfrm>
        </p:spPr>
        <p:txBody>
          <a:bodyPr>
            <a:normAutofit/>
          </a:bodyPr>
          <a:lstStyle/>
          <a:p>
            <a:r>
              <a:rPr lang="en-US" dirty="0"/>
              <a:t>Several professional bodies (e.g., LCSW, Counselors, Psychologists, </a:t>
            </a:r>
            <a:r>
              <a:rPr lang="en-US" dirty="0" smtClean="0"/>
              <a:t>Psychiatrists)</a:t>
            </a:r>
          </a:p>
          <a:p>
            <a:endParaRPr lang="en-US" dirty="0" smtClean="0"/>
          </a:p>
          <a:p>
            <a:r>
              <a:rPr lang="en-US" dirty="0" smtClean="0"/>
              <a:t>Who has the therapy </a:t>
            </a:r>
            <a:r>
              <a:rPr lang="en-US" b="1" dirty="0" smtClean="0"/>
              <a:t>“black belt”? </a:t>
            </a:r>
          </a:p>
          <a:p>
            <a:pPr lvl="1"/>
            <a:r>
              <a:rPr lang="en-US" dirty="0" smtClean="0"/>
              <a:t>EST-based or draw from principles or clear rationale</a:t>
            </a:r>
          </a:p>
          <a:p>
            <a:pPr lvl="1"/>
            <a:r>
              <a:rPr lang="en-US" dirty="0" smtClean="0"/>
              <a:t>STS/Personality tailored </a:t>
            </a:r>
          </a:p>
          <a:p>
            <a:pPr lvl="1"/>
            <a:r>
              <a:rPr lang="en-US" dirty="0" smtClean="0"/>
              <a:t>Measured outcomes (using “Psychological Vital Signs”)</a:t>
            </a:r>
          </a:p>
          <a:p>
            <a:pPr lvl="1"/>
            <a:r>
              <a:rPr lang="en-US" dirty="0" smtClean="0"/>
              <a:t>Refer to social science literature for treatment rationale</a:t>
            </a:r>
            <a:endParaRPr lang="en-US" dirty="0"/>
          </a:p>
        </p:txBody>
      </p:sp>
    </p:spTree>
    <p:extLst>
      <p:ext uri="{BB962C8B-B14F-4D97-AF65-F5344CB8AC3E}">
        <p14:creationId xmlns:p14="http://schemas.microsoft.com/office/powerpoint/2010/main" val="40619881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Ventur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6069</TotalTime>
  <Words>2591</Words>
  <Application>Microsoft Office PowerPoint</Application>
  <PresentationFormat>On-screen Show (4:3)</PresentationFormat>
  <Paragraphs>364</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Venture</vt:lpstr>
      <vt:lpstr>Advanced Family Law Conference, Psychologist Panel,  Tucson, Arizona, 2015</vt:lpstr>
      <vt:lpstr>PowerPoint Presentation</vt:lpstr>
      <vt:lpstr>Four Goals</vt:lpstr>
      <vt:lpstr>Who does Forensic Therapy?</vt:lpstr>
      <vt:lpstr>American Psychological Association Forensic Guidelines (2011): What is forensic psychology?</vt:lpstr>
      <vt:lpstr>AAFC-Guidelines for Court-Involved Therapy (2010)</vt:lpstr>
      <vt:lpstr>Behavioral health: A young science</vt:lpstr>
      <vt:lpstr>Who does therapy well? Psychologist perspective –  Heed the “Iron Triangle”</vt:lpstr>
      <vt:lpstr>Truth about Effectiveness  </vt:lpstr>
      <vt:lpstr>What are the “gold standard” references?</vt:lpstr>
      <vt:lpstr>PowerPoint Presentation</vt:lpstr>
      <vt:lpstr>Trend: Organizations needing more  advanced mental health management to minimize risk, decrease recidivism, and protect minors/victims</vt:lpstr>
      <vt:lpstr>Examples of radioactive problems requiring comprehensive treatment recommendations to contain pathology  + protect child and victims</vt:lpstr>
      <vt:lpstr>PowerPoint Presentation</vt:lpstr>
      <vt:lpstr>Poor assessment &gt;therapy “handoffs” do not adequately protect the “innocent” clients  </vt:lpstr>
      <vt:lpstr>AAFC-Guidelines for Court-Involved Therapy (2010)</vt:lpstr>
      <vt:lpstr>We must evolve to live up to Parens  Patriae</vt:lpstr>
      <vt:lpstr>“Recommendation” Statute mirroring specificity of best interests statute  (AZ 25-403)</vt:lpstr>
      <vt:lpstr>Examples of how the forensic therapy role is hampered… </vt:lpstr>
      <vt:lpstr>Ten Differences Between Therapeutic and Forensic Relationships*</vt:lpstr>
      <vt:lpstr>Look, all we can do is review diagnoses and make generic recommendations …</vt:lpstr>
      <vt:lpstr>Why need  more than diagnoses &gt; EST’s?</vt:lpstr>
      <vt:lpstr>Leave treatment details up to the therapist?</vt:lpstr>
      <vt:lpstr>How to not fumble the therapy ball </vt:lpstr>
      <vt:lpstr>Your worrisome case</vt:lpstr>
      <vt:lpstr>So why is a successful handoff of the therapy ball so important again?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98</cp:revision>
  <cp:lastPrinted>2015-11-19T19:23:39Z</cp:lastPrinted>
  <dcterms:created xsi:type="dcterms:W3CDTF">2015-11-13T23:11:50Z</dcterms:created>
  <dcterms:modified xsi:type="dcterms:W3CDTF">2015-11-19T19:26:26Z</dcterms:modified>
</cp:coreProperties>
</file>